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98" r:id="rId3"/>
    <p:sldId id="285" r:id="rId4"/>
    <p:sldId id="264" r:id="rId5"/>
    <p:sldId id="288" r:id="rId6"/>
    <p:sldId id="290" r:id="rId7"/>
    <p:sldId id="302" r:id="rId8"/>
    <p:sldId id="257" r:id="rId9"/>
    <p:sldId id="292" r:id="rId10"/>
    <p:sldId id="301" r:id="rId11"/>
    <p:sldId id="296" r:id="rId12"/>
    <p:sldId id="297" r:id="rId13"/>
    <p:sldId id="300" r:id="rId14"/>
    <p:sldId id="303" r:id="rId15"/>
    <p:sldId id="261" r:id="rId16"/>
    <p:sldId id="294" r:id="rId17"/>
    <p:sldId id="262" r:id="rId18"/>
    <p:sldId id="293" r:id="rId19"/>
    <p:sldId id="295" r:id="rId20"/>
    <p:sldId id="299" r:id="rId21"/>
    <p:sldId id="275" r:id="rId22"/>
    <p:sldId id="278" r:id="rId23"/>
    <p:sldId id="283" r:id="rId24"/>
    <p:sldId id="279" r:id="rId25"/>
  </p:sldIdLst>
  <p:sldSz cx="9144000" cy="5143500" type="screen16x9"/>
  <p:notesSz cx="6858000" cy="9144000"/>
  <p:embeddedFontLst>
    <p:embeddedFont>
      <p:font typeface="Montserrat Light" panose="020B060402020202020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
      <p:font typeface="Montserrat ExtraBold" panose="020B0604020202020204" charset="0"/>
      <p:bold r:id="rId39"/>
      <p:boldItalic r:id="rId40"/>
    </p:embeddedFont>
    <p:embeddedFont>
      <p:font typeface="Gill Sans MT" panose="020B05020201040202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D7A8B6-D7BE-4E10-924C-6F04C98B61DB}">
  <a:tblStyle styleId="{1FD7A8B6-D7BE-4E10-924C-6F04C98B61D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1084" autoAdjust="0"/>
  </p:normalViewPr>
  <p:slideViewPr>
    <p:cSldViewPr snapToGrid="0">
      <p:cViewPr varScale="1">
        <p:scale>
          <a:sx n="93" d="100"/>
          <a:sy n="93" d="100"/>
        </p:scale>
        <p:origin x="12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mazon.com/gp/product/1626253765/ref=as_li_tl?ie=UTF8&amp;tag=lefbrabud09-20&amp;camp=1789&amp;creative=9325&amp;linkCode=as2&amp;creativeASIN=1626253765&amp;linkId=746bd3c60b5519102b0e2d488ca514d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hildmind.org/article/the-art-and-science-of-mindfulnes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hildmind.org/article/self-care-in-the-time-of-coronavir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Taking time to focus on the present, being intentional and thoughtful about where you are and how you are feeling. Trying to center your thoughts and be in the moment. </a:t>
            </a:r>
            <a:r>
              <a:rPr lang="en-US" sz="1100" b="0" i="0" u="none" strike="noStrike" cap="none" dirty="0" smtClean="0">
                <a:solidFill>
                  <a:srgbClr val="000000"/>
                </a:solidFill>
                <a:effectLst/>
                <a:latin typeface="Arial"/>
                <a:ea typeface="Arial"/>
                <a:cs typeface="Arial"/>
                <a:sym typeface="Arial"/>
              </a:rPr>
              <a:t>Here are some simple activities</a:t>
            </a:r>
          </a:p>
          <a:p>
            <a:r>
              <a:rPr lang="en-US" sz="1100" b="0" i="0" u="none" strike="noStrike" cap="none" dirty="0" smtClean="0">
                <a:solidFill>
                  <a:srgbClr val="000000"/>
                </a:solidFill>
                <a:effectLst/>
                <a:latin typeface="Arial"/>
                <a:ea typeface="Arial"/>
                <a:cs typeface="Arial"/>
                <a:sym typeface="Arial"/>
              </a:rPr>
              <a:t>Squeeze Muscles: Starting at your toes, pick one muscle and squeeze it tight. Count to five. Release, and notice how your body changes. Repeat exercise moving up your body.</a:t>
            </a:r>
          </a:p>
          <a:p>
            <a:r>
              <a:rPr lang="en-US" sz="1100" b="0" i="0" u="none" strike="noStrike" cap="none" dirty="0" smtClean="0">
                <a:solidFill>
                  <a:srgbClr val="000000"/>
                </a:solidFill>
                <a:effectLst/>
                <a:latin typeface="Arial"/>
                <a:ea typeface="Arial"/>
                <a:cs typeface="Arial"/>
                <a:sym typeface="Arial"/>
              </a:rPr>
              <a:t>Belly Breathing: Put one hand on your stomach and one hand on your chest. Slowly breathe in from your stomach (expand like a balloon) and slowly breathe out (deflate).</a:t>
            </a:r>
          </a:p>
          <a:p>
            <a:r>
              <a:rPr lang="en-US" sz="1100" b="0" i="0" u="none" strike="noStrike" cap="none" dirty="0" smtClean="0">
                <a:solidFill>
                  <a:srgbClr val="000000"/>
                </a:solidFill>
                <a:effectLst/>
                <a:latin typeface="Arial"/>
                <a:ea typeface="Arial"/>
                <a:cs typeface="Arial"/>
                <a:sym typeface="Arial"/>
              </a:rPr>
              <a:t>Mindful Meal: Pay attention to the smell, taste and look of your food. No multitasking.</a:t>
            </a:r>
          </a:p>
          <a:p>
            <a:r>
              <a:rPr lang="en-US" sz="1100" b="0" i="0" u="none" strike="noStrike" cap="none" dirty="0" smtClean="0">
                <a:solidFill>
                  <a:srgbClr val="000000"/>
                </a:solidFill>
                <a:effectLst/>
                <a:latin typeface="Arial"/>
                <a:ea typeface="Arial"/>
                <a:cs typeface="Arial"/>
                <a:sym typeface="Arial"/>
              </a:rPr>
              <a:t>Meditation: Sit in a relaxed, comfortable position. Pick something to focus on, like your breath. When your mind wanders, bring your attention back to your breath.</a:t>
            </a:r>
          </a:p>
          <a:p>
            <a:r>
              <a:rPr lang="en-US" sz="1100" b="0" i="0" u="none" strike="noStrike" cap="none" dirty="0" smtClean="0">
                <a:solidFill>
                  <a:srgbClr val="000000"/>
                </a:solidFill>
                <a:effectLst/>
                <a:latin typeface="Arial"/>
                <a:ea typeface="Arial"/>
                <a:cs typeface="Arial"/>
                <a:sym typeface="Arial"/>
              </a:rPr>
              <a:t>Coloring: Color something. Focus on the colors and designs.</a:t>
            </a:r>
          </a:p>
          <a:p>
            <a:r>
              <a:rPr lang="en-US" sz="1100" b="0" i="0" u="none" strike="noStrike" cap="none" dirty="0" smtClean="0">
                <a:solidFill>
                  <a:srgbClr val="000000"/>
                </a:solidFill>
                <a:effectLst/>
                <a:latin typeface="Arial"/>
                <a:ea typeface="Arial"/>
                <a:cs typeface="Arial"/>
                <a:sym typeface="Arial"/>
              </a:rPr>
              <a:t>Listening to Music: Focus on the whole song, or listen specifically to the voice or an instrument.</a:t>
            </a:r>
          </a:p>
          <a:p>
            <a:pPr marL="139700" indent="0">
              <a:buNone/>
            </a:pP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8625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fontAlgn="base">
              <a:buNone/>
            </a:pPr>
            <a:r>
              <a:rPr lang="en-US" sz="1100" b="1" i="0" u="none" strike="noStrike" cap="none" dirty="0" smtClean="0">
                <a:solidFill>
                  <a:srgbClr val="000000"/>
                </a:solidFill>
                <a:effectLst/>
                <a:latin typeface="Arial"/>
                <a:ea typeface="Arial"/>
                <a:cs typeface="Arial"/>
                <a:sym typeface="Arial"/>
              </a:rPr>
              <a:t>3. What’s the Story?</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A big part of what stresses us out is </a:t>
            </a:r>
            <a:r>
              <a:rPr lang="en-US" sz="1100" b="1" i="0" u="none" strike="noStrike" cap="none" dirty="0" smtClean="0">
                <a:solidFill>
                  <a:srgbClr val="000000"/>
                </a:solidFill>
                <a:effectLst/>
                <a:latin typeface="Arial"/>
                <a:ea typeface="Arial"/>
                <a:cs typeface="Arial"/>
                <a:sym typeface="Arial"/>
              </a:rPr>
              <a:t>the story we tell ourselves about what’s happening. </a:t>
            </a:r>
            <a:r>
              <a:rPr lang="en-US" sz="1100" b="0" i="0" u="none" strike="noStrike" cap="none" dirty="0" smtClean="0">
                <a:solidFill>
                  <a:srgbClr val="000000"/>
                </a:solidFill>
                <a:effectLst/>
                <a:latin typeface="Arial"/>
                <a:ea typeface="Arial"/>
                <a:cs typeface="Arial"/>
                <a:sym typeface="Arial"/>
              </a:rPr>
              <a:t>Encourage your teen to stop when she is stressed, and ask herself, </a:t>
            </a:r>
            <a:r>
              <a:rPr lang="en-US" sz="1100" b="0" i="1" u="none" strike="noStrike" cap="none" dirty="0" smtClean="0">
                <a:solidFill>
                  <a:srgbClr val="000000"/>
                </a:solidFill>
                <a:effectLst/>
                <a:latin typeface="Arial"/>
                <a:ea typeface="Arial"/>
                <a:cs typeface="Arial"/>
                <a:sym typeface="Arial"/>
              </a:rPr>
              <a:t>“What’s the story?”</a:t>
            </a:r>
            <a:r>
              <a:rPr lang="en-US" sz="1100" b="0" i="0" u="none" strike="noStrike" cap="none" dirty="0" smtClean="0">
                <a:solidFill>
                  <a:srgbClr val="000000"/>
                </a:solidFill>
                <a:effectLst/>
                <a:latin typeface="Arial"/>
                <a:ea typeface="Arial"/>
                <a:cs typeface="Arial"/>
                <a:sym typeface="Arial"/>
              </a:rPr>
              <a:t> Is she telling herself she’ll fail the test, or that no one likes her? Ask if she can drop the story, and just </a:t>
            </a:r>
            <a:r>
              <a:rPr lang="en-US" sz="1100" b="1" i="0" u="none" strike="noStrike" cap="none" dirty="0" smtClean="0">
                <a:solidFill>
                  <a:srgbClr val="000000"/>
                </a:solidFill>
                <a:effectLst/>
                <a:latin typeface="Arial"/>
                <a:ea typeface="Arial"/>
                <a:cs typeface="Arial"/>
                <a:sym typeface="Arial"/>
              </a:rPr>
              <a:t>notice what is actually happening</a:t>
            </a:r>
            <a:r>
              <a:rPr lang="en-US" sz="1100" b="0" i="0" u="none" strike="noStrike" cap="none" dirty="0" smtClean="0">
                <a:solidFill>
                  <a:srgbClr val="000000"/>
                </a:solidFill>
                <a:effectLst/>
                <a:latin typeface="Arial"/>
                <a:ea typeface="Arial"/>
                <a:cs typeface="Arial"/>
                <a:sym typeface="Arial"/>
              </a:rPr>
              <a:t>.</a:t>
            </a:r>
          </a:p>
          <a:p>
            <a:pPr fontAlgn="base"/>
            <a:r>
              <a:rPr lang="en-US" sz="1100" b="0" i="0" u="none" strike="noStrike" cap="none" dirty="0" smtClean="0">
                <a:solidFill>
                  <a:srgbClr val="000000"/>
                </a:solidFill>
                <a:effectLst/>
                <a:latin typeface="Arial"/>
                <a:ea typeface="Arial"/>
                <a:cs typeface="Arial"/>
                <a:sym typeface="Arial"/>
              </a:rPr>
              <a:t>Thoughts are incredibly seductive, making us think they are completely true and vitally important. Teens, given their intense, developmentally-appropriate focus on the self, often believe the negative stream of self-critical thoughts in their heads</a:t>
            </a:r>
          </a:p>
          <a:p>
            <a:pPr marL="139700" indent="0" fontAlgn="base">
              <a:buNone/>
            </a:pPr>
            <a:endParaRPr lang="en-US" sz="1100" b="1" i="0" u="none" strike="noStrike" cap="none" dirty="0" smtClean="0">
              <a:solidFill>
                <a:srgbClr val="000000"/>
              </a:solidFill>
              <a:effectLst/>
              <a:latin typeface="Arial"/>
              <a:ea typeface="Arial"/>
              <a:cs typeface="Arial"/>
              <a:sym typeface="Arial"/>
            </a:endParaRPr>
          </a:p>
          <a:p>
            <a:pPr marL="139700" indent="0" fontAlgn="base">
              <a:buNone/>
            </a:pPr>
            <a:r>
              <a:rPr lang="en-US" sz="1100" b="1" i="0" u="none" strike="noStrike" cap="none" dirty="0" smtClean="0">
                <a:solidFill>
                  <a:srgbClr val="000000"/>
                </a:solidFill>
                <a:effectLst/>
                <a:latin typeface="Arial"/>
                <a:ea typeface="Arial"/>
                <a:cs typeface="Arial"/>
                <a:sym typeface="Arial"/>
              </a:rPr>
              <a:t>4. Notice the Good</a:t>
            </a:r>
            <a:endParaRPr lang="en-US" sz="1100" b="0" i="0" u="none" strike="noStrike" cap="none" dirty="0" smtClean="0">
              <a:solidFill>
                <a:srgbClr val="000000"/>
              </a:solidFill>
              <a:effectLst/>
              <a:latin typeface="Arial"/>
              <a:ea typeface="Arial"/>
              <a:cs typeface="Arial"/>
              <a:sym typeface="Arial"/>
            </a:endParaRPr>
          </a:p>
          <a:p>
            <a:pPr marL="139700" indent="0" fontAlgn="base">
              <a:buNone/>
            </a:pPr>
            <a:r>
              <a:rPr lang="en-US" sz="1100" b="0" i="0" u="none" strike="noStrike" cap="none" dirty="0" smtClean="0">
                <a:solidFill>
                  <a:srgbClr val="000000"/>
                </a:solidFill>
                <a:effectLst/>
                <a:latin typeface="Arial"/>
                <a:ea typeface="Arial"/>
                <a:cs typeface="Arial"/>
                <a:sym typeface="Arial"/>
              </a:rPr>
              <a:t>When we’re stressed, it puts the brain in a fearful state, and therefore we start to pay more attention to threats, which only makes the stress worse! Encourage your teen to </a:t>
            </a:r>
            <a:r>
              <a:rPr lang="en-US" sz="1100" b="1" i="0" u="none" strike="noStrike" cap="none" dirty="0" smtClean="0">
                <a:solidFill>
                  <a:srgbClr val="000000"/>
                </a:solidFill>
                <a:effectLst/>
                <a:latin typeface="Arial"/>
                <a:ea typeface="Arial"/>
                <a:cs typeface="Arial"/>
                <a:sym typeface="Arial"/>
              </a:rPr>
              <a:t>notice the things that are good, or even just okay, right now</a:t>
            </a:r>
            <a:r>
              <a:rPr lang="en-US" sz="1100" b="0" i="0" u="none" strike="noStrike" cap="none" dirty="0" smtClean="0">
                <a:solidFill>
                  <a:srgbClr val="000000"/>
                </a:solidFill>
                <a:effectLst/>
                <a:latin typeface="Arial"/>
                <a:ea typeface="Arial"/>
                <a:cs typeface="Arial"/>
                <a:sym typeface="Arial"/>
              </a:rPr>
              <a:t>. Challenge her to go through her day and notice ten things that are beautiful, helpful, kind, or pleasant.</a:t>
            </a:r>
          </a:p>
          <a:p>
            <a:pPr marL="139700" indent="0" fontAlgn="base">
              <a:buNone/>
            </a:pPr>
            <a:endParaRPr lang="en-US" sz="1100" b="1" i="0" u="none" strike="noStrike" cap="none" dirty="0" smtClean="0">
              <a:solidFill>
                <a:srgbClr val="000000"/>
              </a:solidFill>
              <a:effectLst/>
              <a:latin typeface="Arial"/>
              <a:ea typeface="Arial"/>
              <a:cs typeface="Arial"/>
              <a:sym typeface="Arial"/>
            </a:endParaRPr>
          </a:p>
          <a:p>
            <a:pPr marL="139700" indent="0" fontAlgn="base">
              <a:buNone/>
            </a:pPr>
            <a:r>
              <a:rPr lang="en-US" sz="1100" b="1" i="0" u="none" strike="noStrike" cap="none" dirty="0" smtClean="0">
                <a:solidFill>
                  <a:srgbClr val="000000"/>
                </a:solidFill>
                <a:effectLst/>
                <a:latin typeface="Arial"/>
                <a:ea typeface="Arial"/>
                <a:cs typeface="Arial"/>
                <a:sym typeface="Arial"/>
              </a:rPr>
              <a:t>No Emotion Lasts Forever</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A major component of teen angst is the feeling that “I’ll ALWAYS be miserable.” With mindfulness, we come to understand that </a:t>
            </a:r>
            <a:r>
              <a:rPr lang="en-US" sz="1100" b="1" i="0" u="none" strike="noStrike" cap="none" dirty="0" smtClean="0">
                <a:solidFill>
                  <a:srgbClr val="000000"/>
                </a:solidFill>
                <a:effectLst/>
                <a:latin typeface="Arial"/>
                <a:ea typeface="Arial"/>
                <a:cs typeface="Arial"/>
                <a:sym typeface="Arial"/>
              </a:rPr>
              <a:t>no emotion lasts forever</a:t>
            </a:r>
            <a:r>
              <a:rPr lang="en-US" sz="1100" b="0" i="0" u="none" strike="noStrike" cap="none" dirty="0" smtClean="0">
                <a:solidFill>
                  <a:srgbClr val="000000"/>
                </a:solidFill>
                <a:effectLst/>
                <a:latin typeface="Arial"/>
                <a:ea typeface="Arial"/>
                <a:cs typeface="Arial"/>
                <a:sym typeface="Arial"/>
              </a:rPr>
              <a:t>. When you pay close attention to it, </a:t>
            </a:r>
            <a:r>
              <a:rPr lang="en-US" sz="1100" b="1" i="0" u="none" strike="noStrike" cap="none" dirty="0" smtClean="0">
                <a:solidFill>
                  <a:srgbClr val="000000"/>
                </a:solidFill>
                <a:effectLst/>
                <a:latin typeface="Arial"/>
                <a:ea typeface="Arial"/>
                <a:cs typeface="Arial"/>
                <a:sym typeface="Arial"/>
              </a:rPr>
              <a:t>an emotion is actually a constantly shifting combination</a:t>
            </a:r>
            <a:r>
              <a:rPr lang="en-US" sz="1100" b="0" i="0" u="none" strike="noStrike" cap="none" dirty="0" smtClean="0">
                <a:solidFill>
                  <a:srgbClr val="000000"/>
                </a:solidFill>
                <a:effectLst/>
                <a:latin typeface="Arial"/>
                <a:ea typeface="Arial"/>
                <a:cs typeface="Arial"/>
                <a:sym typeface="Arial"/>
              </a:rPr>
              <a:t> of sensations and thoughts and feelings and memories. No two seconds of your emotional experience are identical.</a:t>
            </a:r>
          </a:p>
          <a:p>
            <a:pPr fontAlgn="base"/>
            <a:r>
              <a:rPr lang="en-US" sz="1100" b="0" i="0" u="none" strike="noStrike" cap="none" dirty="0" smtClean="0">
                <a:solidFill>
                  <a:srgbClr val="000000"/>
                </a:solidFill>
                <a:effectLst/>
                <a:latin typeface="Arial"/>
                <a:ea typeface="Arial"/>
                <a:cs typeface="Arial"/>
                <a:sym typeface="Arial"/>
              </a:rPr>
              <a:t>In Amy Saltzman’s </a:t>
            </a:r>
            <a:r>
              <a:rPr lang="en-US" sz="1100" b="0" i="1" u="none" strike="noStrike" cap="none" dirty="0" smtClean="0">
                <a:solidFill>
                  <a:srgbClr val="000000"/>
                </a:solidFill>
                <a:effectLst/>
                <a:latin typeface="Arial"/>
                <a:ea typeface="Arial"/>
                <a:cs typeface="Arial"/>
                <a:sym typeface="Arial"/>
                <a:hlinkClick r:id="rId3"/>
              </a:rPr>
              <a:t>A</a:t>
            </a:r>
            <a:r>
              <a:rPr lang="en-US" sz="1100" b="0" i="0" u="none" strike="noStrike" cap="none" dirty="0" smtClean="0">
                <a:solidFill>
                  <a:srgbClr val="000000"/>
                </a:solidFill>
                <a:effectLst/>
                <a:latin typeface="Arial"/>
                <a:ea typeface="Arial"/>
                <a:cs typeface="Arial"/>
                <a:sym typeface="Arial"/>
                <a:hlinkClick r:id="rId3"/>
              </a:rPr>
              <a:t> </a:t>
            </a:r>
            <a:r>
              <a:rPr lang="en-US" sz="1100" b="0" i="1" u="none" strike="noStrike" cap="none" dirty="0" smtClean="0">
                <a:solidFill>
                  <a:srgbClr val="000000"/>
                </a:solidFill>
                <a:effectLst/>
                <a:latin typeface="Arial"/>
                <a:ea typeface="Arial"/>
                <a:cs typeface="Arial"/>
                <a:sym typeface="Arial"/>
                <a:hlinkClick r:id="rId3"/>
              </a:rPr>
              <a:t>Still Quiet Place for Teens</a:t>
            </a:r>
            <a:r>
              <a:rPr lang="en-US" sz="1100" b="0" i="0" u="none" strike="noStrike" cap="none" dirty="0" smtClean="0">
                <a:solidFill>
                  <a:srgbClr val="000000"/>
                </a:solidFill>
                <a:effectLst/>
                <a:latin typeface="Arial"/>
                <a:ea typeface="Arial"/>
                <a:cs typeface="Arial"/>
                <a:sym typeface="Arial"/>
              </a:rPr>
              <a:t>, she encourages teens to </a:t>
            </a:r>
            <a:r>
              <a:rPr lang="en-US" sz="1100" b="1" i="0" u="none" strike="noStrike" cap="none" dirty="0" smtClean="0">
                <a:solidFill>
                  <a:srgbClr val="000000"/>
                </a:solidFill>
                <a:effectLst/>
                <a:latin typeface="Arial"/>
                <a:ea typeface="Arial"/>
                <a:cs typeface="Arial"/>
                <a:sym typeface="Arial"/>
              </a:rPr>
              <a:t>“graph” their emotional experience</a:t>
            </a:r>
            <a:r>
              <a:rPr lang="en-US" sz="1100" b="0" i="0" u="none" strike="noStrike" cap="none" dirty="0" smtClean="0">
                <a:solidFill>
                  <a:srgbClr val="000000"/>
                </a:solidFill>
                <a:effectLst/>
                <a:latin typeface="Arial"/>
                <a:ea typeface="Arial"/>
                <a:cs typeface="Arial"/>
                <a:sym typeface="Arial"/>
              </a:rPr>
              <a:t>. For example, anger may spike quickly, and then fade slowly, while sadness is more of a gentle sine wave. By tracking their emotion, and attending more to the </a:t>
            </a:r>
            <a:r>
              <a:rPr lang="en-US" sz="1100" b="1" i="0" u="none" strike="noStrike" cap="none" dirty="0" smtClean="0">
                <a:solidFill>
                  <a:srgbClr val="000000"/>
                </a:solidFill>
                <a:effectLst/>
                <a:latin typeface="Arial"/>
                <a:ea typeface="Arial"/>
                <a:cs typeface="Arial"/>
                <a:sym typeface="Arial"/>
              </a:rPr>
              <a:t>contours</a:t>
            </a:r>
            <a:r>
              <a:rPr lang="en-US" sz="1100" b="0" i="0" u="none" strike="noStrike" cap="none" dirty="0" smtClean="0">
                <a:solidFill>
                  <a:srgbClr val="000000"/>
                </a:solidFill>
                <a:effectLst/>
                <a:latin typeface="Arial"/>
                <a:ea typeface="Arial"/>
                <a:cs typeface="Arial"/>
                <a:sym typeface="Arial"/>
              </a:rPr>
              <a:t> of the experience (how long it lasts, if it’s intermittent or continuous, </a:t>
            </a:r>
            <a:r>
              <a:rPr lang="en-US" sz="1100" b="0" i="0" u="none" strike="noStrike" cap="none" dirty="0" err="1" smtClean="0">
                <a:solidFill>
                  <a:srgbClr val="000000"/>
                </a:solidFill>
                <a:effectLst/>
                <a:latin typeface="Arial"/>
                <a:ea typeface="Arial"/>
                <a:cs typeface="Arial"/>
                <a:sym typeface="Arial"/>
              </a:rPr>
              <a:t>etc</a:t>
            </a:r>
            <a:r>
              <a:rPr lang="en-US" sz="1100" b="0" i="0" u="none" strike="noStrike" cap="none" dirty="0" smtClean="0">
                <a:solidFill>
                  <a:srgbClr val="000000"/>
                </a:solidFill>
                <a:effectLst/>
                <a:latin typeface="Arial"/>
                <a:ea typeface="Arial"/>
                <a:cs typeface="Arial"/>
                <a:sym typeface="Arial"/>
              </a:rPr>
              <a:t>,), as opposed to the </a:t>
            </a:r>
            <a:r>
              <a:rPr lang="en-US" sz="1100" b="1" i="0" u="none" strike="noStrike" cap="none" dirty="0" smtClean="0">
                <a:solidFill>
                  <a:srgbClr val="000000"/>
                </a:solidFill>
                <a:effectLst/>
                <a:latin typeface="Arial"/>
                <a:ea typeface="Arial"/>
                <a:cs typeface="Arial"/>
                <a:sym typeface="Arial"/>
              </a:rPr>
              <a:t>content</a:t>
            </a:r>
            <a:r>
              <a:rPr lang="en-US" sz="1100" b="0" i="0" u="none" strike="noStrike" cap="none" dirty="0" smtClean="0">
                <a:solidFill>
                  <a:srgbClr val="000000"/>
                </a:solidFill>
                <a:effectLst/>
                <a:latin typeface="Arial"/>
                <a:ea typeface="Arial"/>
                <a:cs typeface="Arial"/>
                <a:sym typeface="Arial"/>
              </a:rPr>
              <a:t> of it, teens come to understand the way that emotions play out in their own bodies. They can actually </a:t>
            </a:r>
            <a:r>
              <a:rPr lang="en-US" sz="1100" b="0" i="1" u="none" strike="noStrike" cap="none" dirty="0" smtClean="0">
                <a:solidFill>
                  <a:srgbClr val="000000"/>
                </a:solidFill>
                <a:effectLst/>
                <a:latin typeface="Arial"/>
                <a:ea typeface="Arial"/>
                <a:cs typeface="Arial"/>
                <a:sym typeface="Arial"/>
              </a:rPr>
              <a:t>experience</a:t>
            </a:r>
            <a:r>
              <a:rPr lang="en-US" sz="1100" b="0" i="0" u="none" strike="noStrike" cap="none" dirty="0" smtClean="0">
                <a:solidFill>
                  <a:srgbClr val="000000"/>
                </a:solidFill>
                <a:effectLst/>
                <a:latin typeface="Arial"/>
                <a:ea typeface="Arial"/>
                <a:cs typeface="Arial"/>
                <a:sym typeface="Arial"/>
              </a:rPr>
              <a:t> (as opposed to just “knowing”) that emotions are impermanent.</a:t>
            </a:r>
          </a:p>
          <a:p>
            <a:pPr marL="139700" indent="0">
              <a:buNone/>
            </a:pPr>
            <a:endParaRPr lang="en-US" dirty="0"/>
          </a:p>
        </p:txBody>
      </p:sp>
    </p:spTree>
    <p:extLst>
      <p:ext uri="{BB962C8B-B14F-4D97-AF65-F5344CB8AC3E}">
        <p14:creationId xmlns:p14="http://schemas.microsoft.com/office/powerpoint/2010/main" val="321552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Talk about how often they should practice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Anyone else use any good</a:t>
            </a:r>
            <a:r>
              <a:rPr lang="en-US" baseline="0" dirty="0" smtClean="0"/>
              <a:t> apps?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78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This situation is one of extreme uncertainty. We don’t know what will happen, how long it will last or what things will be like when it’s over. One thing we do know, however, is that worrying about it won’t change the outcome. Learning how to tolerate the uncertainty is a huge part of building healthy coping skills for ourselves, which we then want to model for our children. “Right now it’s very easy to let your brain spin out with the frightening possibilities,” warns Dr. Anderson. “Practicing mindfulness helps bring us back to the present, and away from the brink.”</a:t>
            </a:r>
            <a:endParaRPr lang="en-US" dirty="0"/>
          </a:p>
        </p:txBody>
      </p:sp>
    </p:spTree>
    <p:extLst>
      <p:ext uri="{BB962C8B-B14F-4D97-AF65-F5344CB8AC3E}">
        <p14:creationId xmlns:p14="http://schemas.microsoft.com/office/powerpoint/2010/main" val="174745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smtClean="0"/>
              <a:t>Stress helps you to deal with life’s</a:t>
            </a:r>
          </a:p>
          <a:p>
            <a:pPr marL="139700" indent="0">
              <a:buNone/>
            </a:pPr>
            <a:r>
              <a:rPr lang="en-US" dirty="0" smtClean="0"/>
              <a:t>challenges, to give your best performance,</a:t>
            </a:r>
          </a:p>
          <a:p>
            <a:pPr marL="139700" indent="0">
              <a:buNone/>
            </a:pPr>
            <a:r>
              <a:rPr lang="en-US" dirty="0" smtClean="0"/>
              <a:t>and to meet a tough situation with focus.</a:t>
            </a:r>
          </a:p>
          <a:p>
            <a:pPr marL="139700" indent="0">
              <a:buNone/>
            </a:pPr>
            <a:r>
              <a:rPr lang="en-US" dirty="0" smtClean="0"/>
              <a:t>The body’s stress response is important</a:t>
            </a:r>
          </a:p>
          <a:p>
            <a:pPr marL="139700" indent="0">
              <a:buNone/>
            </a:pPr>
            <a:r>
              <a:rPr lang="en-US" dirty="0" smtClean="0"/>
              <a:t>and necessary. However, when too much</a:t>
            </a:r>
          </a:p>
          <a:p>
            <a:pPr marL="139700" indent="0">
              <a:buNone/>
            </a:pPr>
            <a:r>
              <a:rPr lang="en-US" dirty="0" smtClean="0"/>
              <a:t>stress builds up, you may encounter many</a:t>
            </a:r>
          </a:p>
          <a:p>
            <a:pPr marL="139700" indent="0">
              <a:buNone/>
            </a:pPr>
            <a:r>
              <a:rPr lang="en-US" dirty="0" smtClean="0"/>
              <a:t>physical and emotional health problems.</a:t>
            </a:r>
          </a:p>
          <a:p>
            <a:pPr marL="139700" indent="0">
              <a:buNone/>
            </a:pPr>
            <a:r>
              <a:rPr lang="en-US" dirty="0" smtClean="0"/>
              <a:t>If you don’t deal with stress, the health</a:t>
            </a:r>
          </a:p>
          <a:p>
            <a:pPr marL="139700" indent="0">
              <a:buNone/>
            </a:pPr>
            <a:r>
              <a:rPr lang="en-US" dirty="0" smtClean="0"/>
              <a:t>problems can stay with you and worsen</a:t>
            </a:r>
          </a:p>
          <a:p>
            <a:pPr marL="139700" indent="0">
              <a:buNone/>
            </a:pPr>
            <a:r>
              <a:rPr lang="en-US" dirty="0" smtClean="0"/>
              <a:t>over the course of your life.</a:t>
            </a:r>
          </a:p>
          <a:p>
            <a:pPr marL="139700" indent="0">
              <a:buNone/>
            </a:pPr>
            <a:endParaRPr lang="en-US" dirty="0" smtClean="0"/>
          </a:p>
          <a:p>
            <a:pPr marL="139700" indent="0">
              <a:buNone/>
            </a:pPr>
            <a:r>
              <a:rPr lang="en-US" altLang="en-US" sz="1100" dirty="0" smtClean="0"/>
              <a:t>positive stress occurs when your level of stress is high enough to motivate you to move into action to get things accomplished</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sz="1100" dirty="0" smtClean="0"/>
              <a:t>negative stress occurs when your level of stress is either too high or too low and your body and/or mind begin to respond negatively to the stressors.</a:t>
            </a:r>
          </a:p>
          <a:p>
            <a:pPr marL="139700" indent="0">
              <a:buNone/>
            </a:pPr>
            <a:endParaRPr lang="en-US" sz="1100" dirty="0" smtClean="0"/>
          </a:p>
          <a:p>
            <a:pPr marL="139700" indent="0">
              <a:buNone/>
            </a:pPr>
            <a:endParaRPr lang="en-US" sz="1100" dirty="0" smtClean="0"/>
          </a:p>
          <a:p>
            <a:pPr marL="139700" indent="0">
              <a:buNone/>
            </a:pPr>
            <a:endParaRPr lang="en-US" dirty="0"/>
          </a:p>
        </p:txBody>
      </p:sp>
    </p:spTree>
    <p:extLst>
      <p:ext uri="{BB962C8B-B14F-4D97-AF65-F5344CB8AC3E}">
        <p14:creationId xmlns:p14="http://schemas.microsoft.com/office/powerpoint/2010/main" val="288667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Symptoms could be:</a:t>
            </a:r>
          </a:p>
          <a:p>
            <a:pPr marL="0" lvl="0" indent="0" algn="l" rtl="0">
              <a:spcBef>
                <a:spcPts val="0"/>
              </a:spcBef>
              <a:spcAft>
                <a:spcPts val="0"/>
              </a:spcAft>
              <a:buNone/>
            </a:pPr>
            <a:r>
              <a:rPr lang="en-US" dirty="0" smtClean="0"/>
              <a:t>Physical such as headaches or upset stomach</a:t>
            </a:r>
          </a:p>
          <a:p>
            <a:pPr marL="0" lvl="0" indent="0" algn="l" rtl="0">
              <a:spcBef>
                <a:spcPts val="0"/>
              </a:spcBef>
              <a:spcAft>
                <a:spcPts val="0"/>
              </a:spcAft>
              <a:buNone/>
            </a:pPr>
            <a:r>
              <a:rPr lang="en-US" dirty="0" smtClean="0"/>
              <a:t>Changes in sleep or eating patterns</a:t>
            </a:r>
          </a:p>
          <a:p>
            <a:pPr marL="0" lvl="0" indent="0" algn="l" rtl="0">
              <a:spcBef>
                <a:spcPts val="0"/>
              </a:spcBef>
              <a:spcAft>
                <a:spcPts val="0"/>
              </a:spcAft>
              <a:buNone/>
            </a:pPr>
            <a:r>
              <a:rPr lang="en-US" dirty="0" smtClean="0"/>
              <a:t>You need to learn the ways in which your body signals you that you are experiencing stress, so that you can recognize it and deal with it before it makes you ill</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ACTIVITY</a:t>
            </a:r>
          </a:p>
          <a:p>
            <a:pPr marL="0" lvl="0" indent="0" algn="l" rtl="0">
              <a:spcBef>
                <a:spcPts val="0"/>
              </a:spcBef>
              <a:spcAft>
                <a:spcPts val="0"/>
              </a:spcAft>
              <a:buNone/>
            </a:pPr>
            <a:r>
              <a:rPr lang="en-US" dirty="0" smtClean="0"/>
              <a:t>What signals does your body send you that you are under stress?</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the chat stressors</a:t>
            </a:r>
            <a:r>
              <a:rPr lang="en-US" baseline="0" dirty="0" smtClean="0"/>
              <a:t> you are dealing with </a:t>
            </a:r>
            <a:endParaRPr lang="en-US" dirty="0"/>
          </a:p>
        </p:txBody>
      </p:sp>
    </p:spTree>
    <p:extLst>
      <p:ext uri="{BB962C8B-B14F-4D97-AF65-F5344CB8AC3E}">
        <p14:creationId xmlns:p14="http://schemas.microsoft.com/office/powerpoint/2010/main" val="111187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0" i="0" u="none" strike="noStrike" cap="none" dirty="0" smtClean="0">
                <a:solidFill>
                  <a:srgbClr val="000000"/>
                </a:solidFill>
                <a:effectLst/>
                <a:latin typeface="Arial"/>
                <a:ea typeface="Arial"/>
                <a:cs typeface="Arial"/>
                <a:sym typeface="Arial"/>
              </a:rPr>
              <a:t>Stress is a normal reaction in the body that creates the necessary nervous system activation to handle a challenging task. It becomes a problem when we never allow that stress to be discharged (either through exercise, or some of the practices listed below).</a:t>
            </a:r>
          </a:p>
          <a:p>
            <a:pPr fontAlgn="base"/>
            <a:r>
              <a:rPr lang="en-US" sz="1100" b="1" i="0" u="none" strike="noStrike" cap="none" dirty="0" smtClean="0">
                <a:solidFill>
                  <a:srgbClr val="000000"/>
                </a:solidFill>
                <a:effectLst/>
                <a:latin typeface="Arial"/>
                <a:ea typeface="Arial"/>
                <a:cs typeface="Arial"/>
                <a:sym typeface="Arial"/>
              </a:rPr>
              <a:t>Research shows that people who </a:t>
            </a:r>
            <a:r>
              <a:rPr lang="en-US" sz="1100" b="1" i="0" u="sng" strike="noStrike" cap="none" dirty="0" smtClean="0">
                <a:solidFill>
                  <a:srgbClr val="000000"/>
                </a:solidFill>
                <a:effectLst/>
                <a:latin typeface="Arial"/>
                <a:ea typeface="Arial"/>
                <a:cs typeface="Arial"/>
                <a:sym typeface="Arial"/>
              </a:rPr>
              <a:t>expect</a:t>
            </a:r>
            <a:r>
              <a:rPr lang="en-US" sz="1100" b="1" i="0" u="none" strike="noStrike" cap="none" dirty="0" smtClean="0">
                <a:solidFill>
                  <a:srgbClr val="000000"/>
                </a:solidFill>
                <a:effectLst/>
                <a:latin typeface="Arial"/>
                <a:ea typeface="Arial"/>
                <a:cs typeface="Arial"/>
                <a:sym typeface="Arial"/>
              </a:rPr>
              <a:t> stress are </a:t>
            </a:r>
            <a:r>
              <a:rPr lang="en-US" sz="1100" b="1" i="1" u="none" strike="noStrike" cap="none" dirty="0" smtClean="0">
                <a:solidFill>
                  <a:srgbClr val="000000"/>
                </a:solidFill>
                <a:effectLst/>
                <a:latin typeface="Arial"/>
                <a:ea typeface="Arial"/>
                <a:cs typeface="Arial"/>
                <a:sym typeface="Arial"/>
              </a:rPr>
              <a:t>actually less stressed</a:t>
            </a:r>
            <a:r>
              <a:rPr lang="en-US" sz="1100" b="0" i="0" u="none" strike="noStrike" cap="none" dirty="0" smtClean="0">
                <a:solidFill>
                  <a:srgbClr val="000000"/>
                </a:solidFill>
                <a:effectLst/>
                <a:latin typeface="Arial"/>
                <a:ea typeface="Arial"/>
                <a:cs typeface="Arial"/>
                <a:sym typeface="Arial"/>
              </a:rPr>
              <a:t> — when we disabuse ourselves of the silly notion that things will always be easy and our day will generally go as planned, we are more prepared to handle the curveballs life likes to throw at us.</a:t>
            </a:r>
          </a:p>
          <a:p>
            <a:pPr marL="139700" indent="0">
              <a:buNone/>
            </a:pPr>
            <a:r>
              <a:rPr lang="en-US" dirty="0" smtClean="0"/>
              <a:t>There’s lots of things they can do about it in order to feel better!</a:t>
            </a:r>
            <a:endParaRPr lang="en-US" dirty="0"/>
          </a:p>
        </p:txBody>
      </p:sp>
    </p:spTree>
    <p:extLst>
      <p:ext uri="{BB962C8B-B14F-4D97-AF65-F5344CB8AC3E}">
        <p14:creationId xmlns:p14="http://schemas.microsoft.com/office/powerpoint/2010/main" val="26345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why it is so important for you</a:t>
            </a:r>
            <a:endParaRPr lang="en-US" dirty="0"/>
          </a:p>
        </p:txBody>
      </p:sp>
    </p:spTree>
    <p:extLst>
      <p:ext uri="{BB962C8B-B14F-4D97-AF65-F5344CB8AC3E}">
        <p14:creationId xmlns:p14="http://schemas.microsoft.com/office/powerpoint/2010/main" val="58490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Take a deep breath. Literally. Feel a little better?</a:t>
            </a:r>
          </a:p>
          <a:p>
            <a:r>
              <a:rPr lang="en-US" sz="1100" b="0" i="0" u="none" strike="noStrike" cap="none" dirty="0" smtClean="0">
                <a:solidFill>
                  <a:srgbClr val="000000"/>
                </a:solidFill>
                <a:effectLst/>
                <a:latin typeface="Arial"/>
                <a:ea typeface="Arial"/>
                <a:cs typeface="Arial"/>
                <a:sym typeface="Arial"/>
              </a:rPr>
              <a:t>These are trying times, but incorporating </a:t>
            </a:r>
            <a:r>
              <a:rPr lang="en-US" sz="1100" b="0" i="0" u="none" strike="noStrike" cap="none" dirty="0" smtClean="0">
                <a:solidFill>
                  <a:srgbClr val="000000"/>
                </a:solidFill>
                <a:effectLst/>
                <a:latin typeface="Arial"/>
                <a:ea typeface="Arial"/>
                <a:cs typeface="Arial"/>
                <a:sym typeface="Arial"/>
                <a:hlinkClick r:id="rId3"/>
              </a:rPr>
              <a:t>mindful practices</a:t>
            </a:r>
            <a:r>
              <a:rPr lang="en-US" sz="1100" b="0" i="0" u="none" strike="noStrike" cap="none" dirty="0" smtClean="0">
                <a:solidFill>
                  <a:srgbClr val="000000"/>
                </a:solidFill>
                <a:effectLst/>
                <a:latin typeface="Arial"/>
                <a:ea typeface="Arial"/>
                <a:cs typeface="Arial"/>
                <a:sym typeface="Arial"/>
              </a:rPr>
              <a:t> into your daily routine can help calm anxiety and build </a:t>
            </a:r>
            <a:r>
              <a:rPr lang="en-US" sz="1100" b="0" i="0" u="none" strike="noStrike" cap="none" dirty="0" smtClean="0">
                <a:solidFill>
                  <a:srgbClr val="000000"/>
                </a:solidFill>
                <a:effectLst/>
                <a:latin typeface="Arial"/>
                <a:ea typeface="Arial"/>
                <a:cs typeface="Arial"/>
                <a:sym typeface="Arial"/>
                <a:hlinkClick r:id="rId4"/>
              </a:rPr>
              <a:t>healthy coping skills</a:t>
            </a:r>
            <a:r>
              <a:rPr lang="en-US" sz="1100" b="0" i="0" u="none" strike="noStrike" cap="none" dirty="0" smtClean="0">
                <a:solidFill>
                  <a:srgbClr val="000000"/>
                </a:solidFill>
                <a:effectLst/>
                <a:latin typeface="Arial"/>
                <a:ea typeface="Arial"/>
                <a:cs typeface="Arial"/>
                <a:sym typeface="Arial"/>
              </a:rPr>
              <a:t>. Here are some tips from our clinicians on making mindfulness work for you and your family.</a:t>
            </a:r>
          </a:p>
          <a:p>
            <a:endParaRPr lang="en-US" dirty="0"/>
          </a:p>
        </p:txBody>
      </p:sp>
    </p:spTree>
    <p:extLst>
      <p:ext uri="{BB962C8B-B14F-4D97-AF65-F5344CB8AC3E}">
        <p14:creationId xmlns:p14="http://schemas.microsoft.com/office/powerpoint/2010/main" val="256988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7" r:id="rId6"/>
  </p:sldLayoutIdLst>
  <p:transition>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SHuK0oJMAz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BD3ubF-5KC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Ck7zKz3b7t0"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AbkWDDmV7-M"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brilliantmindfulness.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www.webmd.com/balance/stress-management/stress-symptoms-effects_of-stress-on-the-body#2" TargetMode="External"/><Relationship Id="rId4" Type="http://schemas.openxmlformats.org/officeDocument/2006/relationships/hyperlink" Target="https://palousemindfulness.com/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09232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Mindfulness &amp; Stress Reduction</a:t>
            </a:r>
            <a:endParaRPr dirty="0"/>
          </a:p>
        </p:txBody>
      </p:sp>
      <p:sp>
        <p:nvSpPr>
          <p:cNvPr id="2" name="TextBox 1">
            <a:extLst>
              <a:ext uri="{FF2B5EF4-FFF2-40B4-BE49-F238E27FC236}">
                <a16:creationId xmlns:a16="http://schemas.microsoft.com/office/drawing/2014/main" id="{E1C0F56A-A656-49B1-99DD-D1F23111BC0C}"/>
              </a:ext>
            </a:extLst>
          </p:cNvPr>
          <p:cNvSpPr txBox="1"/>
          <p:nvPr/>
        </p:nvSpPr>
        <p:spPr>
          <a:xfrm>
            <a:off x="1960367" y="3658690"/>
            <a:ext cx="2835298" cy="523220"/>
          </a:xfrm>
          <a:prstGeom prst="rect">
            <a:avLst/>
          </a:prstGeom>
          <a:noFill/>
        </p:spPr>
        <p:txBody>
          <a:bodyPr wrap="square" rtlCol="0">
            <a:spAutoFit/>
          </a:bodyPr>
          <a:lstStyle/>
          <a:p>
            <a:r>
              <a:rPr lang="en-US" b="1" dirty="0">
                <a:solidFill>
                  <a:schemeClr val="tx2">
                    <a:lumMod val="25000"/>
                  </a:schemeClr>
                </a:solidFill>
              </a:rPr>
              <a:t>Julianne Haddad LMSW Hamilton School Social Worker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62270" y="915561"/>
            <a:ext cx="4403100" cy="431458"/>
          </a:xfrm>
        </p:spPr>
        <p:txBody>
          <a:bodyPr/>
          <a:lstStyle/>
          <a:p>
            <a:pPr marL="88900" indent="0">
              <a:buNone/>
            </a:pPr>
            <a:r>
              <a:rPr lang="en-US" dirty="0" smtClean="0"/>
              <a:t>What is Mindfulness?</a:t>
            </a:r>
            <a:endParaRPr lang="en-US" dirty="0"/>
          </a:p>
        </p:txBody>
      </p:sp>
      <p:pic>
        <p:nvPicPr>
          <p:cNvPr id="3" name="SHuK0oJMAzY"/>
          <p:cNvPicPr>
            <a:picLocks noRot="1" noChangeAspect="1"/>
          </p:cNvPicPr>
          <p:nvPr>
            <a:videoFile r:link="rId1"/>
          </p:nvPr>
        </p:nvPicPr>
        <p:blipFill>
          <a:blip r:embed="rId3"/>
          <a:stretch>
            <a:fillRect/>
          </a:stretch>
        </p:blipFill>
        <p:spPr>
          <a:xfrm>
            <a:off x="2262270" y="1347019"/>
            <a:ext cx="4572000" cy="2571750"/>
          </a:xfrm>
          <a:prstGeom prst="rect">
            <a:avLst/>
          </a:prstGeom>
        </p:spPr>
      </p:pic>
    </p:spTree>
    <p:extLst>
      <p:ext uri="{BB962C8B-B14F-4D97-AF65-F5344CB8AC3E}">
        <p14:creationId xmlns:p14="http://schemas.microsoft.com/office/powerpoint/2010/main" val="125435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88900" indent="0">
              <a:buNone/>
            </a:pPr>
            <a:r>
              <a:rPr lang="en-US" dirty="0" smtClean="0"/>
              <a:t>How Mindfulness can Help During </a:t>
            </a:r>
            <a:r>
              <a:rPr lang="en-US" dirty="0" err="1" smtClean="0"/>
              <a:t>Covid</a:t>
            </a:r>
            <a:endParaRPr lang="en-US" dirty="0"/>
          </a:p>
        </p:txBody>
      </p:sp>
    </p:spTree>
    <p:extLst>
      <p:ext uri="{BB962C8B-B14F-4D97-AF65-F5344CB8AC3E}">
        <p14:creationId xmlns:p14="http://schemas.microsoft.com/office/powerpoint/2010/main" val="174380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999" y="911700"/>
            <a:ext cx="2240845" cy="3327600"/>
          </a:xfrm>
        </p:spPr>
        <p:txBody>
          <a:bodyPr/>
          <a:lstStyle/>
          <a:p>
            <a:r>
              <a:rPr lang="en-US" dirty="0" smtClean="0"/>
              <a:t>Mindfulness Doesn’t have to be complicated </a:t>
            </a:r>
            <a:endParaRPr lang="en-US" dirty="0"/>
          </a:p>
        </p:txBody>
      </p:sp>
      <p:sp>
        <p:nvSpPr>
          <p:cNvPr id="4" name="Text Placeholder 3"/>
          <p:cNvSpPr>
            <a:spLocks noGrp="1"/>
          </p:cNvSpPr>
          <p:nvPr>
            <p:ph type="body" idx="1"/>
          </p:nvPr>
        </p:nvSpPr>
        <p:spPr/>
        <p:txBody>
          <a:bodyPr/>
          <a:lstStyle/>
          <a:p>
            <a:r>
              <a:rPr lang="en-US" dirty="0" smtClean="0"/>
              <a:t>Squeeze Muscles</a:t>
            </a:r>
          </a:p>
          <a:p>
            <a:r>
              <a:rPr lang="en-US" dirty="0" smtClean="0"/>
              <a:t>Belly Breathing</a:t>
            </a:r>
          </a:p>
          <a:p>
            <a:r>
              <a:rPr lang="en-US" dirty="0" smtClean="0"/>
              <a:t>Mindful Meal</a:t>
            </a:r>
          </a:p>
          <a:p>
            <a:r>
              <a:rPr lang="en-US" dirty="0" smtClean="0"/>
              <a:t>Meditation</a:t>
            </a:r>
          </a:p>
          <a:p>
            <a:r>
              <a:rPr lang="en-US" dirty="0" smtClean="0"/>
              <a:t>Guided Imagery</a:t>
            </a:r>
          </a:p>
          <a:p>
            <a:r>
              <a:rPr lang="en-US" dirty="0" smtClean="0"/>
              <a:t>Coloring</a:t>
            </a:r>
          </a:p>
          <a:p>
            <a:r>
              <a:rPr lang="en-US" dirty="0" smtClean="0"/>
              <a:t>Listening to music </a:t>
            </a:r>
            <a:endParaRPr lang="en-US" dirty="0"/>
          </a:p>
        </p:txBody>
      </p:sp>
    </p:spTree>
    <p:extLst>
      <p:ext uri="{BB962C8B-B14F-4D97-AF65-F5344CB8AC3E}">
        <p14:creationId xmlns:p14="http://schemas.microsoft.com/office/powerpoint/2010/main" val="290577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744051" y="895897"/>
            <a:ext cx="3627252" cy="460955"/>
          </a:xfrm>
        </p:spPr>
        <p:txBody>
          <a:bodyPr/>
          <a:lstStyle/>
          <a:p>
            <a:pPr marL="88900" indent="0">
              <a:buNone/>
            </a:pPr>
            <a:r>
              <a:rPr lang="en-US" dirty="0" smtClean="0"/>
              <a:t>Guided Imagery </a:t>
            </a:r>
            <a:endParaRPr lang="en-US" dirty="0"/>
          </a:p>
        </p:txBody>
      </p:sp>
      <p:pic>
        <p:nvPicPr>
          <p:cNvPr id="5" name="BD3ubF-5KCg"/>
          <p:cNvPicPr>
            <a:picLocks noRot="1" noChangeAspect="1"/>
          </p:cNvPicPr>
          <p:nvPr>
            <a:videoFile r:link="rId1"/>
          </p:nvPr>
        </p:nvPicPr>
        <p:blipFill>
          <a:blip r:embed="rId3"/>
          <a:stretch>
            <a:fillRect/>
          </a:stretch>
        </p:blipFill>
        <p:spPr>
          <a:xfrm>
            <a:off x="2152324" y="1433359"/>
            <a:ext cx="4810706" cy="2706022"/>
          </a:xfrm>
          <a:prstGeom prst="rect">
            <a:avLst/>
          </a:prstGeom>
        </p:spPr>
      </p:pic>
    </p:spTree>
    <p:extLst>
      <p:ext uri="{BB962C8B-B14F-4D97-AF65-F5344CB8AC3E}">
        <p14:creationId xmlns:p14="http://schemas.microsoft.com/office/powerpoint/2010/main" val="26280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to be mindful in </a:t>
            </a:r>
            <a:endParaRPr lang="en-US" dirty="0"/>
          </a:p>
        </p:txBody>
      </p:sp>
      <p:sp>
        <p:nvSpPr>
          <p:cNvPr id="3" name="Text Placeholder 2"/>
          <p:cNvSpPr>
            <a:spLocks noGrp="1"/>
          </p:cNvSpPr>
          <p:nvPr>
            <p:ph type="body" idx="1"/>
          </p:nvPr>
        </p:nvSpPr>
        <p:spPr/>
        <p:txBody>
          <a:bodyPr/>
          <a:lstStyle/>
          <a:p>
            <a:pPr marL="546100" indent="-457200">
              <a:buAutoNum type="arabicPeriod"/>
            </a:pPr>
            <a:r>
              <a:rPr lang="en-US" dirty="0" smtClean="0"/>
              <a:t>What story are you telling yourself?</a:t>
            </a:r>
          </a:p>
          <a:p>
            <a:pPr marL="546100" indent="-457200">
              <a:buAutoNum type="arabicPeriod"/>
            </a:pPr>
            <a:r>
              <a:rPr lang="en-US" dirty="0" smtClean="0"/>
              <a:t>Notice the good</a:t>
            </a:r>
          </a:p>
          <a:p>
            <a:pPr marL="546100" indent="-457200">
              <a:buAutoNum type="arabicPeriod"/>
            </a:pPr>
            <a:r>
              <a:rPr lang="en-US" dirty="0" smtClean="0"/>
              <a:t>No emotion lasts forever</a:t>
            </a:r>
            <a:endParaRPr lang="en-US" dirty="0"/>
          </a:p>
        </p:txBody>
      </p:sp>
    </p:spTree>
    <p:extLst>
      <p:ext uri="{BB962C8B-B14F-4D97-AF65-F5344CB8AC3E}">
        <p14:creationId xmlns:p14="http://schemas.microsoft.com/office/powerpoint/2010/main" val="102949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20059" y="907950"/>
            <a:ext cx="2202082"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t>How do I practice?</a:t>
            </a:r>
            <a:endParaRPr dirty="0"/>
          </a:p>
        </p:txBody>
      </p:sp>
      <p:sp>
        <p:nvSpPr>
          <p:cNvPr id="97" name="Google Shape;97;p18"/>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88900" lvl="0" indent="0" algn="ctr" rtl="0">
              <a:spcBef>
                <a:spcPts val="0"/>
              </a:spcBef>
              <a:spcAft>
                <a:spcPts val="0"/>
              </a:spcAft>
              <a:buSzPts val="2200"/>
              <a:buNone/>
            </a:pPr>
            <a:endParaRPr lang="en-US" b="1" dirty="0"/>
          </a:p>
          <a:p>
            <a:pPr marL="88900" lvl="0" indent="0" algn="ctr" rtl="0">
              <a:spcBef>
                <a:spcPts val="0"/>
              </a:spcBef>
              <a:spcAft>
                <a:spcPts val="0"/>
              </a:spcAft>
              <a:buSzPts val="2200"/>
              <a:buNone/>
            </a:pPr>
            <a:endParaRPr lang="en-US" b="1" dirty="0"/>
          </a:p>
          <a:p>
            <a:pPr marL="88900" lvl="0" indent="0" algn="ctr" rtl="0">
              <a:spcBef>
                <a:spcPts val="0"/>
              </a:spcBef>
              <a:spcAft>
                <a:spcPts val="0"/>
              </a:spcAft>
              <a:buSzPts val="2200"/>
              <a:buNone/>
            </a:pPr>
            <a:endParaRPr lang="en-US" b="1" dirty="0"/>
          </a:p>
          <a:p>
            <a:pPr marL="88900" lvl="0" indent="0" algn="ctr" rtl="0">
              <a:spcBef>
                <a:spcPts val="0"/>
              </a:spcBef>
              <a:spcAft>
                <a:spcPts val="0"/>
              </a:spcAft>
              <a:buSzPts val="2200"/>
              <a:buNone/>
            </a:pPr>
            <a:endParaRPr lang="en-US" b="1" dirty="0"/>
          </a:p>
          <a:p>
            <a:pPr marL="88900" lvl="0" indent="0" algn="ctr" rtl="0">
              <a:spcBef>
                <a:spcPts val="0"/>
              </a:spcBef>
              <a:spcAft>
                <a:spcPts val="0"/>
              </a:spcAft>
              <a:buSzPts val="2200"/>
              <a:buNone/>
            </a:pPr>
            <a:endParaRPr lang="en-US" b="1" dirty="0"/>
          </a:p>
          <a:p>
            <a:pPr marL="88900" lvl="0" indent="0" algn="ctr" rtl="0">
              <a:spcBef>
                <a:spcPts val="0"/>
              </a:spcBef>
              <a:spcAft>
                <a:spcPts val="0"/>
              </a:spcAft>
              <a:buSzPts val="2200"/>
              <a:buNone/>
            </a:pPr>
            <a:endParaRPr lang="en-US" b="1" dirty="0"/>
          </a:p>
          <a:p>
            <a:pPr marL="88900" lvl="0" indent="0" algn="ctr" rtl="0">
              <a:spcBef>
                <a:spcPts val="0"/>
              </a:spcBef>
              <a:spcAft>
                <a:spcPts val="0"/>
              </a:spcAft>
              <a:buSzPts val="2200"/>
              <a:buNone/>
            </a:pPr>
            <a:r>
              <a:rPr lang="en-US" sz="1800" dirty="0"/>
              <a:t>“What you practice grows stronger.” – Shauna Shapiro</a:t>
            </a:r>
            <a:endParaRPr sz="1800" dirty="0"/>
          </a:p>
        </p:txBody>
      </p:sp>
      <p:pic>
        <p:nvPicPr>
          <p:cNvPr id="2" name="Ck7zKz3b7t0"/>
          <p:cNvPicPr>
            <a:picLocks noRot="1" noChangeAspect="1"/>
          </p:cNvPicPr>
          <p:nvPr>
            <a:videoFile r:link="rId1"/>
          </p:nvPr>
        </p:nvPicPr>
        <p:blipFill>
          <a:blip r:embed="rId4"/>
          <a:stretch>
            <a:fillRect/>
          </a:stretch>
        </p:blipFill>
        <p:spPr>
          <a:xfrm>
            <a:off x="3979625" y="715604"/>
            <a:ext cx="4572000" cy="2571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3&#10;Sample Strategy: Establishing Mindful Posture&#10;Establishing Mindful Body Posture is a simple but powerful strategy. U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260" y="344128"/>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8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ctrTitle" idx="4294967295"/>
          </p:nvPr>
        </p:nvSpPr>
        <p:spPr>
          <a:xfrm>
            <a:off x="1272197" y="113051"/>
            <a:ext cx="6204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LET’S PRACTICE</a:t>
            </a:r>
            <a:endParaRPr sz="2800" dirty="0"/>
          </a:p>
        </p:txBody>
      </p:sp>
      <p:sp>
        <p:nvSpPr>
          <p:cNvPr id="9" name="Google Shape;344;p38">
            <a:extLst>
              <a:ext uri="{FF2B5EF4-FFF2-40B4-BE49-F238E27FC236}">
                <a16:creationId xmlns:a16="http://schemas.microsoft.com/office/drawing/2014/main" id="{0DC02B76-4456-40BF-BE6E-8E9705AF4CC4}"/>
              </a:ext>
            </a:extLst>
          </p:cNvPr>
          <p:cNvSpPr/>
          <p:nvPr/>
        </p:nvSpPr>
        <p:spPr>
          <a:xfrm rot="20399533">
            <a:off x="408082" y="2180113"/>
            <a:ext cx="1031707" cy="491341"/>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4;p38">
            <a:extLst>
              <a:ext uri="{FF2B5EF4-FFF2-40B4-BE49-F238E27FC236}">
                <a16:creationId xmlns:a16="http://schemas.microsoft.com/office/drawing/2014/main" id="{8A610863-9601-4705-802E-BBB5ECCE0CC5}"/>
              </a:ext>
            </a:extLst>
          </p:cNvPr>
          <p:cNvSpPr/>
          <p:nvPr/>
        </p:nvSpPr>
        <p:spPr>
          <a:xfrm>
            <a:off x="1303849" y="1265984"/>
            <a:ext cx="627095" cy="672444"/>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8;p38">
            <a:extLst>
              <a:ext uri="{FF2B5EF4-FFF2-40B4-BE49-F238E27FC236}">
                <a16:creationId xmlns:a16="http://schemas.microsoft.com/office/drawing/2014/main" id="{5B638315-DE03-40A2-98C9-0471B3156468}"/>
              </a:ext>
            </a:extLst>
          </p:cNvPr>
          <p:cNvSpPr/>
          <p:nvPr/>
        </p:nvSpPr>
        <p:spPr>
          <a:xfrm>
            <a:off x="1227654" y="2647813"/>
            <a:ext cx="676359" cy="677961"/>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AbkWDDmV7-M"/>
          <p:cNvPicPr>
            <a:picLocks noRot="1" noChangeAspect="1"/>
          </p:cNvPicPr>
          <p:nvPr>
            <a:videoFile r:link="rId1"/>
          </p:nvPr>
        </p:nvPicPr>
        <p:blipFill>
          <a:blip r:embed="rId4"/>
          <a:stretch>
            <a:fillRect/>
          </a:stretch>
        </p:blipFill>
        <p:spPr>
          <a:xfrm>
            <a:off x="1997246" y="1195951"/>
            <a:ext cx="5302680" cy="29827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1&#10;Sample Strategy: Start with Yourself&#10;The best way to teach mindfulness is to be mindful. This is why nearly every&#10;min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23" y="442452"/>
            <a:ext cx="7000567" cy="434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9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60593" y="2685367"/>
            <a:ext cx="4403100" cy="1944300"/>
          </a:xfrm>
        </p:spPr>
        <p:txBody>
          <a:bodyPr/>
          <a:lstStyle/>
          <a:p>
            <a:endParaRPr lang="en-US" dirty="0"/>
          </a:p>
        </p:txBody>
      </p:sp>
      <p:pic>
        <p:nvPicPr>
          <p:cNvPr id="1026" name="Picture 2" descr="https://www.mentalhealthfirstaid.org/wp-content/uploads/2020/04/042020_tMHFA_TipstoHelpTeensCope_Infographic_FB-1024x5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94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7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88900" indent="0">
              <a:buNone/>
            </a:pPr>
            <a:r>
              <a:rPr lang="en-US" dirty="0" smtClean="0"/>
              <a:t>“Make Peace with Uncertainty”</a:t>
            </a:r>
            <a:endParaRPr lang="en-US" dirty="0"/>
          </a:p>
        </p:txBody>
      </p:sp>
    </p:spTree>
    <p:extLst>
      <p:ext uri="{BB962C8B-B14F-4D97-AF65-F5344CB8AC3E}">
        <p14:creationId xmlns:p14="http://schemas.microsoft.com/office/powerpoint/2010/main" val="48299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 Things to ask yourself everyday</a:t>
            </a:r>
            <a:endParaRPr lang="en-US" dirty="0"/>
          </a:p>
        </p:txBody>
      </p:sp>
      <p:sp>
        <p:nvSpPr>
          <p:cNvPr id="4" name="Text Placeholder 3"/>
          <p:cNvSpPr>
            <a:spLocks noGrp="1"/>
          </p:cNvSpPr>
          <p:nvPr>
            <p:ph type="body" idx="1"/>
          </p:nvPr>
        </p:nvSpPr>
        <p:spPr>
          <a:xfrm>
            <a:off x="3409950" y="805325"/>
            <a:ext cx="2838450" cy="3540599"/>
          </a:xfrm>
        </p:spPr>
        <p:txBody>
          <a:bodyPr/>
          <a:lstStyle/>
          <a:p>
            <a:pPr marL="88900" indent="0">
              <a:buNone/>
            </a:pPr>
            <a:r>
              <a:rPr lang="en-US" dirty="0" smtClean="0"/>
              <a:t>1. What am I grateful for today?</a:t>
            </a:r>
          </a:p>
          <a:p>
            <a:pPr marL="88900" indent="0">
              <a:buNone/>
            </a:pPr>
            <a:r>
              <a:rPr lang="en-US" dirty="0" smtClean="0"/>
              <a:t>2. Who am I checking in on today?</a:t>
            </a:r>
          </a:p>
          <a:p>
            <a:pPr marL="88900" indent="0">
              <a:buNone/>
            </a:pPr>
            <a:r>
              <a:rPr lang="en-US" dirty="0" smtClean="0"/>
              <a:t>3. What are some expectations of normal that I can let go of today?</a:t>
            </a:r>
          </a:p>
          <a:p>
            <a:pPr marL="88900" indent="0">
              <a:buNone/>
            </a:pPr>
            <a:endParaRPr lang="en-US" dirty="0" smtClean="0"/>
          </a:p>
          <a:p>
            <a:endParaRPr lang="en-US" dirty="0"/>
          </a:p>
        </p:txBody>
      </p:sp>
      <p:sp>
        <p:nvSpPr>
          <p:cNvPr id="5" name="Text Placeholder 4"/>
          <p:cNvSpPr>
            <a:spLocks noGrp="1"/>
          </p:cNvSpPr>
          <p:nvPr>
            <p:ph type="body" idx="2"/>
          </p:nvPr>
        </p:nvSpPr>
        <p:spPr/>
        <p:txBody>
          <a:bodyPr/>
          <a:lstStyle/>
          <a:p>
            <a:pPr marL="88900" indent="0">
              <a:buNone/>
            </a:pPr>
            <a:r>
              <a:rPr lang="en-US" dirty="0" smtClean="0"/>
              <a:t>4. How </a:t>
            </a:r>
            <a:r>
              <a:rPr lang="en-US" dirty="0"/>
              <a:t>am I getting outside today?</a:t>
            </a:r>
          </a:p>
          <a:p>
            <a:pPr marL="88900" indent="0">
              <a:buNone/>
            </a:pPr>
            <a:r>
              <a:rPr lang="en-US" dirty="0" smtClean="0"/>
              <a:t>5. How </a:t>
            </a:r>
            <a:r>
              <a:rPr lang="en-US" dirty="0"/>
              <a:t>am I moving my body today?</a:t>
            </a:r>
          </a:p>
          <a:p>
            <a:pPr marL="88900" indent="0">
              <a:buNone/>
            </a:pPr>
            <a:r>
              <a:rPr lang="en-US" dirty="0" smtClean="0"/>
              <a:t>6. What </a:t>
            </a:r>
            <a:r>
              <a:rPr lang="en-US" dirty="0"/>
              <a:t>beauty am I creating today?</a:t>
            </a:r>
          </a:p>
          <a:p>
            <a:endParaRPr lang="en-US" dirty="0"/>
          </a:p>
        </p:txBody>
      </p:sp>
    </p:spTree>
    <p:extLst>
      <p:ext uri="{BB962C8B-B14F-4D97-AF65-F5344CB8AC3E}">
        <p14:creationId xmlns:p14="http://schemas.microsoft.com/office/powerpoint/2010/main" val="103953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245"/>
        <p:cNvGrpSpPr/>
        <p:nvPr/>
      </p:nvGrpSpPr>
      <p:grpSpPr>
        <a:xfrm>
          <a:off x="0" y="0"/>
          <a:ext cx="0" cy="0"/>
          <a:chOff x="0" y="0"/>
          <a:chExt cx="0" cy="0"/>
        </a:xfrm>
      </p:grpSpPr>
      <p:sp>
        <p:nvSpPr>
          <p:cNvPr id="246" name="Google Shape;246;p32"/>
          <p:cNvSpPr txBox="1">
            <a:spLocks noGrp="1"/>
          </p:cNvSpPr>
          <p:nvPr>
            <p:ph type="body" idx="4294967295"/>
          </p:nvPr>
        </p:nvSpPr>
        <p:spPr>
          <a:xfrm>
            <a:off x="1860500" y="481100"/>
            <a:ext cx="2508300" cy="41901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sz="1800" dirty="0">
                <a:solidFill>
                  <a:srgbClr val="FFFFFF"/>
                </a:solidFill>
                <a:latin typeface="Montserrat ExtraBold"/>
                <a:ea typeface="Montserrat ExtraBold"/>
                <a:cs typeface="Montserrat ExtraBold"/>
                <a:sym typeface="Montserrat ExtraBold"/>
              </a:rPr>
              <a:t>Mindfulness Practices outside of Hamilton</a:t>
            </a:r>
            <a:endParaRPr sz="1800" dirty="0">
              <a:solidFill>
                <a:srgbClr val="FFFFFF"/>
              </a:solidFill>
              <a:latin typeface="Montserrat ExtraBold"/>
              <a:ea typeface="Montserrat ExtraBold"/>
              <a:cs typeface="Montserrat ExtraBold"/>
              <a:sym typeface="Montserrat ExtraBold"/>
            </a:endParaRPr>
          </a:p>
        </p:txBody>
      </p:sp>
      <p:sp>
        <p:nvSpPr>
          <p:cNvPr id="247" name="Google Shape;247;p32"/>
          <p:cNvSpPr/>
          <p:nvPr/>
        </p:nvSpPr>
        <p:spPr>
          <a:xfrm>
            <a:off x="5287892" y="1107692"/>
            <a:ext cx="1645500" cy="293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latin typeface="Montserrat"/>
                <a:ea typeface="Montserrat"/>
                <a:cs typeface="Montserrat"/>
                <a:sym typeface="Montserrat"/>
              </a:rPr>
              <a:t>Apps like Calm &amp; Headspace can help your teen </a:t>
            </a:r>
            <a:r>
              <a:rPr lang="en-US" sz="1100" dirty="0">
                <a:solidFill>
                  <a:srgbClr val="FFFFFF"/>
                </a:solidFill>
                <a:latin typeface="Montserrat"/>
                <a:ea typeface="Montserrat"/>
                <a:cs typeface="Montserrat"/>
                <a:sym typeface="Montserrat"/>
              </a:rPr>
              <a:t>(and you!) </a:t>
            </a:r>
            <a:r>
              <a:rPr lang="en-US" dirty="0">
                <a:solidFill>
                  <a:srgbClr val="FFFFFF"/>
                </a:solidFill>
                <a:latin typeface="Montserrat"/>
                <a:ea typeface="Montserrat"/>
                <a:cs typeface="Montserrat"/>
                <a:sym typeface="Montserrat"/>
              </a:rPr>
              <a:t>access meditation and mindfulness techniques anywhere!</a:t>
            </a:r>
            <a:endParaRPr dirty="0">
              <a:solidFill>
                <a:srgbClr val="FFFFFF"/>
              </a:solidFill>
              <a:latin typeface="Montserrat"/>
              <a:ea typeface="Montserrat"/>
              <a:cs typeface="Montserrat"/>
              <a:sym typeface="Montserrat"/>
            </a:endParaRPr>
          </a:p>
        </p:txBody>
      </p:sp>
      <p:grpSp>
        <p:nvGrpSpPr>
          <p:cNvPr id="249" name="Google Shape;249;p32"/>
          <p:cNvGrpSpPr/>
          <p:nvPr/>
        </p:nvGrpSpPr>
        <p:grpSpPr>
          <a:xfrm>
            <a:off x="5239336" y="769766"/>
            <a:ext cx="1737412" cy="3603736"/>
            <a:chOff x="2547150" y="238125"/>
            <a:chExt cx="2525675" cy="5238750"/>
          </a:xfrm>
        </p:grpSpPr>
        <p:sp>
          <p:nvSpPr>
            <p:cNvPr id="250" name="Google Shape;250;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gradFill>
              <a:gsLst>
                <a:gs pos="0">
                  <a:srgbClr val="E61E7F"/>
                </a:gs>
                <a:gs pos="100000">
                  <a:srgbClr val="FF9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gradFill>
              <a:gsLst>
                <a:gs pos="0">
                  <a:srgbClr val="E61E7F"/>
                </a:gs>
                <a:gs pos="100000">
                  <a:srgbClr val="FF9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gradFill>
              <a:gsLst>
                <a:gs pos="0">
                  <a:srgbClr val="E61E7F"/>
                </a:gs>
                <a:gs pos="100000">
                  <a:srgbClr val="FF9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277"/>
        <p:cNvGrpSpPr/>
        <p:nvPr/>
      </p:nvGrpSpPr>
      <p:grpSpPr>
        <a:xfrm>
          <a:off x="0" y="0"/>
          <a:ext cx="0" cy="0"/>
          <a:chOff x="0" y="0"/>
          <a:chExt cx="0" cy="0"/>
        </a:xfrm>
      </p:grpSpPr>
      <p:sp>
        <p:nvSpPr>
          <p:cNvPr id="279" name="Google Shape;279;p35"/>
          <p:cNvSpPr txBox="1">
            <a:spLocks noGrp="1"/>
          </p:cNvSpPr>
          <p:nvPr>
            <p:ph type="ctrTitle" idx="4294967295"/>
          </p:nvPr>
        </p:nvSpPr>
        <p:spPr>
          <a:xfrm>
            <a:off x="723300" y="1792375"/>
            <a:ext cx="7697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THANKS!</a:t>
            </a:r>
            <a:endParaRPr sz="3600"/>
          </a:p>
        </p:txBody>
      </p:sp>
      <p:sp>
        <p:nvSpPr>
          <p:cNvPr id="280" name="Google Shape;280;p35"/>
          <p:cNvSpPr txBox="1">
            <a:spLocks noGrp="1"/>
          </p:cNvSpPr>
          <p:nvPr>
            <p:ph type="subTitle" idx="4294967295"/>
          </p:nvPr>
        </p:nvSpPr>
        <p:spPr>
          <a:xfrm>
            <a:off x="723300" y="2715524"/>
            <a:ext cx="7697400" cy="1305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rgbClr val="FFFFFF"/>
                </a:solidFill>
              </a:rPr>
              <a:t>Any questions?</a:t>
            </a:r>
            <a:endParaRPr sz="2400" b="1" dirty="0">
              <a:solidFill>
                <a:srgbClr val="FFFFFF"/>
              </a:solidFill>
            </a:endParaRPr>
          </a:p>
        </p:txBody>
      </p:sp>
      <p:sp>
        <p:nvSpPr>
          <p:cNvPr id="281" name="Google Shape;281;p35"/>
          <p:cNvSpPr/>
          <p:nvPr/>
        </p:nvSpPr>
        <p:spPr>
          <a:xfrm>
            <a:off x="4127625" y="1102328"/>
            <a:ext cx="888759" cy="8188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388"/>
        <p:cNvGrpSpPr/>
        <p:nvPr/>
      </p:nvGrpSpPr>
      <p:grpSpPr>
        <a:xfrm>
          <a:off x="0" y="0"/>
          <a:ext cx="0" cy="0"/>
          <a:chOff x="0" y="0"/>
          <a:chExt cx="0" cy="0"/>
        </a:xfrm>
      </p:grpSpPr>
      <p:sp>
        <p:nvSpPr>
          <p:cNvPr id="389" name="Google Shape;389;p39"/>
          <p:cNvSpPr txBox="1"/>
          <p:nvPr/>
        </p:nvSpPr>
        <p:spPr>
          <a:xfrm>
            <a:off x="739027" y="736782"/>
            <a:ext cx="8233935" cy="4056864"/>
          </a:xfrm>
          <a:prstGeom prst="rect">
            <a:avLst/>
          </a:prstGeom>
          <a:noFill/>
          <a:ln>
            <a:noFill/>
          </a:ln>
        </p:spPr>
        <p:txBody>
          <a:bodyPr spcFirstLastPara="1" wrap="square" lIns="0" tIns="0" rIns="0" bIns="0" anchor="t" anchorCtr="0">
            <a:noAutofit/>
          </a:bodyPr>
          <a:lstStyle/>
          <a:p>
            <a:pPr marL="0" lvl="0" indent="0" algn="l" rtl="0">
              <a:lnSpc>
                <a:spcPct val="200000"/>
              </a:lnSpc>
              <a:spcBef>
                <a:spcPts val="0"/>
              </a:spcBef>
              <a:spcAft>
                <a:spcPts val="0"/>
              </a:spcAft>
              <a:buNone/>
            </a:pPr>
            <a:r>
              <a:rPr lang="en-US" sz="1500" dirty="0">
                <a:solidFill>
                  <a:srgbClr val="FFFFFF"/>
                </a:solidFill>
                <a:latin typeface="Montserrat" panose="020B0604020202020204" charset="0"/>
                <a:ea typeface="Montserrat"/>
                <a:cs typeface="Montserrat"/>
                <a:sym typeface="Montserrat"/>
              </a:rPr>
              <a:t>Brilliant Mindfulness. (n.d.). Retrieved from </a:t>
            </a:r>
            <a:r>
              <a:rPr lang="en-US" sz="1500" dirty="0">
                <a:solidFill>
                  <a:srgbClr val="FFFFFF"/>
                </a:solidFill>
                <a:latin typeface="Montserrat" panose="020B0604020202020204" charset="0"/>
                <a:ea typeface="Montserrat"/>
                <a:cs typeface="Montserrat"/>
                <a:sym typeface="Montserrat"/>
                <a:hlinkClick r:id="rId3"/>
              </a:rPr>
              <a:t>brilliantmindfulness.com</a:t>
            </a:r>
            <a:endParaRPr lang="en-US" sz="1500" dirty="0">
              <a:solidFill>
                <a:srgbClr val="FFFFFF"/>
              </a:solidFill>
              <a:latin typeface="Montserrat" panose="020B0604020202020204" charset="0"/>
              <a:ea typeface="Montserrat"/>
              <a:cs typeface="Montserrat"/>
              <a:sym typeface="Montserrat"/>
            </a:endParaRPr>
          </a:p>
          <a:p>
            <a:pPr lvl="0">
              <a:lnSpc>
                <a:spcPct val="200000"/>
              </a:lnSpc>
            </a:pPr>
            <a:r>
              <a:rPr lang="en-US" sz="1500" dirty="0">
                <a:solidFill>
                  <a:srgbClr val="FFFFFF"/>
                </a:solidFill>
                <a:latin typeface="Montserrat" panose="020B0604020202020204" charset="0"/>
                <a:ea typeface="Montserrat"/>
                <a:cs typeface="Montserrat"/>
                <a:sym typeface="Montserrat"/>
              </a:rPr>
              <a:t>Palouse Mindfulness. (n.d.). Mindfulness-based stress reduction. Retrieved from </a:t>
            </a:r>
            <a:r>
              <a:rPr lang="en-US" sz="1500" dirty="0">
                <a:latin typeface="Montserrat" panose="020B0604020202020204" charset="0"/>
                <a:hlinkClick r:id="rId4"/>
              </a:rPr>
              <a:t>https://palousemindfulness.com/index.html</a:t>
            </a:r>
            <a:r>
              <a:rPr lang="en-US" sz="1500" dirty="0">
                <a:latin typeface="Montserrat" panose="020B0604020202020204" charset="0"/>
              </a:rPr>
              <a:t> </a:t>
            </a:r>
          </a:p>
          <a:p>
            <a:pPr lvl="0">
              <a:lnSpc>
                <a:spcPct val="200000"/>
              </a:lnSpc>
            </a:pPr>
            <a:r>
              <a:rPr lang="en-US" sz="1500" dirty="0" err="1">
                <a:solidFill>
                  <a:srgbClr val="FFFFFF"/>
                </a:solidFill>
                <a:latin typeface="Montserrat" panose="020B0604020202020204" charset="0"/>
                <a:ea typeface="Montserrat"/>
                <a:cs typeface="Montserrat"/>
                <a:sym typeface="Montserrat"/>
              </a:rPr>
              <a:t>WebMd</a:t>
            </a:r>
            <a:r>
              <a:rPr lang="en-US" sz="1500" dirty="0">
                <a:solidFill>
                  <a:srgbClr val="FFFFFF"/>
                </a:solidFill>
                <a:latin typeface="Montserrat" panose="020B0604020202020204" charset="0"/>
                <a:ea typeface="Montserrat"/>
                <a:cs typeface="Montserrat"/>
                <a:sym typeface="Montserrat"/>
              </a:rPr>
              <a:t>. (2019). Stress symptoms. Retrieved from </a:t>
            </a:r>
            <a:r>
              <a:rPr lang="en-US" sz="1500" dirty="0">
                <a:latin typeface="Montserrat" panose="020B0604020202020204" charset="0"/>
                <a:hlinkClick r:id="rId5"/>
              </a:rPr>
              <a:t>https://www.webmd.com/balance/stress-management/stress-symptoms-effects_of-stress-on-the-body#2</a:t>
            </a:r>
            <a:endParaRPr lang="en-US" sz="1500" dirty="0">
              <a:solidFill>
                <a:srgbClr val="FFFFFF"/>
              </a:solidFill>
              <a:latin typeface="Montserrat" panose="020B0604020202020204" charset="0"/>
              <a:ea typeface="Montserrat"/>
              <a:cs typeface="Montserrat"/>
              <a:sym typeface="Montserrat"/>
            </a:endParaRPr>
          </a:p>
        </p:txBody>
      </p:sp>
      <p:sp>
        <p:nvSpPr>
          <p:cNvPr id="392" name="Google Shape;392;p39"/>
          <p:cNvSpPr txBox="1">
            <a:spLocks noGrp="1"/>
          </p:cNvSpPr>
          <p:nvPr>
            <p:ph type="body" idx="4294967295"/>
          </p:nvPr>
        </p:nvSpPr>
        <p:spPr>
          <a:xfrm>
            <a:off x="2183850" y="349854"/>
            <a:ext cx="4776300" cy="584282"/>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US" sz="1500" dirty="0">
                <a:solidFill>
                  <a:srgbClr val="FFFFFF"/>
                </a:solidFill>
              </a:rPr>
              <a:t>References</a:t>
            </a:r>
            <a:endParaRPr sz="1500" dirty="0">
              <a:solidFill>
                <a:srgbClr val="FFFFFF"/>
              </a:solidFill>
            </a:endParaRPr>
          </a:p>
        </p:txBody>
      </p:sp>
    </p:spTree>
    <p:extLst>
      <p:ext uri="{BB962C8B-B14F-4D97-AF65-F5344CB8AC3E}">
        <p14:creationId xmlns:p14="http://schemas.microsoft.com/office/powerpoint/2010/main" val="122321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CREDITS</a:t>
            </a:r>
            <a:endParaRPr/>
          </a:p>
        </p:txBody>
      </p:sp>
      <p:sp>
        <p:nvSpPr>
          <p:cNvPr id="287" name="Google Shape;287;p36"/>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1000"/>
              </a:spcBef>
              <a:spcAft>
                <a:spcPts val="0"/>
              </a:spcAft>
              <a:buSzPts val="2400"/>
              <a:buChar char="◦"/>
            </a:pPr>
            <a:r>
              <a:rPr lang="en" sz="2400"/>
              <a:t>Presentation template by </a:t>
            </a:r>
            <a:r>
              <a:rPr lang="en" sz="2400" u="sng">
                <a:solidFill>
                  <a:srgbClr val="000000"/>
                </a:solidFill>
                <a:hlinkClick r:id="rId3"/>
              </a:rPr>
              <a:t>SlidesCarnival</a:t>
            </a:r>
            <a:endParaRPr sz="2400">
              <a:solidFill>
                <a:srgbClr val="000000"/>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000000"/>
                </a:solidFill>
                <a:hlinkClick r:id="rId4"/>
              </a:rPr>
              <a:t>Unsplash</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Stress?</a:t>
            </a:r>
            <a:endParaRPr lang="en-US" dirty="0"/>
          </a:p>
        </p:txBody>
      </p:sp>
      <p:sp>
        <p:nvSpPr>
          <p:cNvPr id="5" name="Text Placeholder 4"/>
          <p:cNvSpPr>
            <a:spLocks noGrp="1"/>
          </p:cNvSpPr>
          <p:nvPr>
            <p:ph type="body" idx="1"/>
          </p:nvPr>
        </p:nvSpPr>
        <p:spPr/>
        <p:txBody>
          <a:bodyPr/>
          <a:lstStyle/>
          <a:p>
            <a:pPr marL="0" lvl="0" indent="0" algn="ctr">
              <a:lnSpc>
                <a:spcPct val="100000"/>
              </a:lnSpc>
              <a:spcBef>
                <a:spcPts val="0"/>
              </a:spcBef>
              <a:buClrTx/>
              <a:buNone/>
            </a:pPr>
            <a:r>
              <a:rPr lang="en-US" sz="1600" b="1" dirty="0">
                <a:solidFill>
                  <a:prstClr val="black">
                    <a:lumMod val="85000"/>
                    <a:lumOff val="15000"/>
                  </a:prstClr>
                </a:solidFill>
                <a:latin typeface="Trebuchet MS"/>
              </a:rPr>
              <a:t>Stress can be defined as…</a:t>
            </a:r>
          </a:p>
          <a:p>
            <a:pPr marL="0" lvl="0" indent="0" algn="ctr">
              <a:lnSpc>
                <a:spcPct val="100000"/>
              </a:lnSpc>
              <a:spcBef>
                <a:spcPts val="0"/>
              </a:spcBef>
              <a:buClrTx/>
              <a:buNone/>
            </a:pPr>
            <a:endParaRPr lang="en-US" sz="1600" dirty="0">
              <a:solidFill>
                <a:prstClr val="black">
                  <a:lumMod val="85000"/>
                  <a:lumOff val="15000"/>
                </a:prstClr>
              </a:solidFill>
              <a:latin typeface="Trebuchet MS"/>
            </a:endParaRPr>
          </a:p>
          <a:p>
            <a:pPr marL="0" lvl="0" indent="0" algn="ctr">
              <a:lnSpc>
                <a:spcPct val="100000"/>
              </a:lnSpc>
              <a:spcBef>
                <a:spcPts val="0"/>
              </a:spcBef>
              <a:buClrTx/>
              <a:buNone/>
            </a:pPr>
            <a:r>
              <a:rPr lang="en-US" sz="1600" dirty="0">
                <a:solidFill>
                  <a:prstClr val="black">
                    <a:lumMod val="85000"/>
                    <a:lumOff val="15000"/>
                  </a:prstClr>
                </a:solidFill>
                <a:latin typeface="Trebuchet MS"/>
              </a:rPr>
              <a:t>	…a normal physical response to events that make you feel threatened or upset your balance in some way.</a:t>
            </a:r>
          </a:p>
          <a:p>
            <a:pPr marL="0" lvl="0" indent="0" algn="ctr">
              <a:lnSpc>
                <a:spcPct val="100000"/>
              </a:lnSpc>
              <a:spcBef>
                <a:spcPts val="0"/>
              </a:spcBef>
              <a:buClrTx/>
              <a:buNone/>
            </a:pPr>
            <a:endParaRPr lang="en-US" sz="1600" dirty="0">
              <a:solidFill>
                <a:prstClr val="black">
                  <a:lumMod val="85000"/>
                  <a:lumOff val="15000"/>
                </a:prstClr>
              </a:solidFill>
              <a:latin typeface="Trebuchet MS"/>
            </a:endParaRPr>
          </a:p>
          <a:p>
            <a:pPr marL="0" lvl="0" indent="0" algn="ctr">
              <a:lnSpc>
                <a:spcPct val="100000"/>
              </a:lnSpc>
              <a:spcBef>
                <a:spcPts val="0"/>
              </a:spcBef>
              <a:buClrTx/>
              <a:buNone/>
            </a:pPr>
            <a:r>
              <a:rPr lang="en-US" sz="1600" dirty="0">
                <a:solidFill>
                  <a:prstClr val="black">
                    <a:lumMod val="85000"/>
                    <a:lumOff val="15000"/>
                  </a:prstClr>
                </a:solidFill>
                <a:latin typeface="Trebuchet MS"/>
              </a:rPr>
              <a:t>Basically…the point when things appear to be too much to handle</a:t>
            </a:r>
          </a:p>
          <a:p>
            <a:endParaRPr lang="en-US" dirty="0"/>
          </a:p>
        </p:txBody>
      </p:sp>
      <p:sp>
        <p:nvSpPr>
          <p:cNvPr id="6" name="Text Placeholder 5"/>
          <p:cNvSpPr>
            <a:spLocks noGrp="1"/>
          </p:cNvSpPr>
          <p:nvPr>
            <p:ph type="body" idx="2"/>
          </p:nvPr>
        </p:nvSpPr>
        <p:spPr/>
        <p:txBody>
          <a:bodyPr/>
          <a:lstStyle/>
          <a:p>
            <a:pPr marL="0" lvl="0" indent="0" algn="ctr">
              <a:lnSpc>
                <a:spcPct val="110000"/>
              </a:lnSpc>
              <a:spcBef>
                <a:spcPts val="700"/>
              </a:spcBef>
              <a:buClr>
                <a:srgbClr val="0B082E"/>
              </a:buClr>
              <a:buSzTx/>
              <a:buNone/>
            </a:pPr>
            <a:r>
              <a:rPr lang="en-US" sz="2000" b="1" kern="1200" dirty="0">
                <a:solidFill>
                  <a:prstClr val="black">
                    <a:lumMod val="65000"/>
                    <a:lumOff val="35000"/>
                  </a:prstClr>
                </a:solidFill>
                <a:latin typeface="Gill Sans MT" panose="020B0502020104020203"/>
                <a:ea typeface="+mn-ea"/>
                <a:cs typeface="+mn-cs"/>
              </a:rPr>
              <a:t>NOT ALL STRESS IS BAD</a:t>
            </a:r>
          </a:p>
          <a:p>
            <a:pPr marL="228600" lvl="0" indent="-228600" algn="ctr">
              <a:lnSpc>
                <a:spcPct val="110000"/>
              </a:lnSpc>
              <a:spcBef>
                <a:spcPts val="700"/>
              </a:spcBef>
              <a:buClr>
                <a:srgbClr val="0B082E"/>
              </a:buClr>
              <a:buSzTx/>
              <a:buFont typeface="Arial" panose="020B0604020202020204" pitchFamily="34" charset="0"/>
              <a:buChar char="•"/>
            </a:pPr>
            <a:r>
              <a:rPr lang="en-US" sz="1600" kern="1200" dirty="0">
                <a:solidFill>
                  <a:prstClr val="black">
                    <a:lumMod val="65000"/>
                    <a:lumOff val="35000"/>
                  </a:prstClr>
                </a:solidFill>
                <a:latin typeface="Gill Sans MT" panose="020B0502020104020203"/>
                <a:ea typeface="+mn-ea"/>
                <a:cs typeface="+mn-cs"/>
              </a:rPr>
              <a:t>Stress helps you to deal with life’s challenges, to give your best performance, and to meet a tough situation with focus</a:t>
            </a:r>
            <a:r>
              <a:rPr lang="en-US" sz="1900" kern="1200" dirty="0">
                <a:solidFill>
                  <a:prstClr val="black">
                    <a:lumMod val="65000"/>
                    <a:lumOff val="35000"/>
                  </a:prstClr>
                </a:solidFill>
                <a:latin typeface="Gill Sans MT" panose="020B0502020104020203"/>
                <a:ea typeface="+mn-ea"/>
                <a:cs typeface="+mn-cs"/>
              </a:rPr>
              <a:t>. </a:t>
            </a:r>
          </a:p>
          <a:p>
            <a:endParaRPr lang="en-US" dirty="0"/>
          </a:p>
        </p:txBody>
      </p:sp>
    </p:spTree>
    <p:extLst>
      <p:ext uri="{BB962C8B-B14F-4D97-AF65-F5344CB8AC3E}">
        <p14:creationId xmlns:p14="http://schemas.microsoft.com/office/powerpoint/2010/main" val="19376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Now, what is stress? Or, how can we notice it?</a:t>
            </a:r>
            <a:endParaRPr dirty="0"/>
          </a:p>
        </p:txBody>
      </p:sp>
      <p:sp>
        <p:nvSpPr>
          <p:cNvPr id="123" name="Google Shape;123;p21"/>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b="1" dirty="0"/>
              <a:t>Physical Symptoms</a:t>
            </a:r>
          </a:p>
          <a:p>
            <a:pPr marL="285750" indent="-285750"/>
            <a:r>
              <a:rPr lang="en-US" sz="1200" dirty="0"/>
              <a:t>Low energy</a:t>
            </a:r>
          </a:p>
          <a:p>
            <a:pPr marL="285750" indent="-285750"/>
            <a:r>
              <a:rPr lang="en-US" sz="1200" dirty="0"/>
              <a:t>Headaches</a:t>
            </a:r>
          </a:p>
          <a:p>
            <a:pPr marL="285750" indent="-285750"/>
            <a:r>
              <a:rPr lang="en-US" sz="1200" dirty="0"/>
              <a:t>Stomachache</a:t>
            </a:r>
          </a:p>
          <a:p>
            <a:pPr marL="285750" indent="-285750"/>
            <a:r>
              <a:rPr lang="en-US" sz="1200" dirty="0"/>
              <a:t>Aches/pains</a:t>
            </a:r>
          </a:p>
          <a:p>
            <a:pPr marL="285750" indent="-285750"/>
            <a:r>
              <a:rPr lang="en-US" sz="1200" dirty="0"/>
              <a:t>Insomnia</a:t>
            </a:r>
          </a:p>
          <a:p>
            <a:pPr marL="285750" indent="-285750"/>
            <a:r>
              <a:rPr lang="en-US" sz="1200" dirty="0"/>
              <a:t>Lowered immune system strength</a:t>
            </a:r>
          </a:p>
          <a:p>
            <a:pPr marL="285750" indent="-285750"/>
            <a:r>
              <a:rPr lang="en-US" sz="1200" dirty="0"/>
              <a:t>Nervousness/   jitters</a:t>
            </a:r>
            <a:endParaRPr b="1" dirty="0"/>
          </a:p>
        </p:txBody>
      </p:sp>
      <p:sp>
        <p:nvSpPr>
          <p:cNvPr id="124" name="Google Shape;124;p21"/>
          <p:cNvSpPr txBox="1">
            <a:spLocks noGrp="1"/>
          </p:cNvSpPr>
          <p:nvPr>
            <p:ph type="body" idx="2"/>
          </p:nvPr>
        </p:nvSpPr>
        <p:spPr>
          <a:xfrm>
            <a:off x="5524777" y="797725"/>
            <a:ext cx="1481700" cy="4267656"/>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b="1" dirty="0"/>
              <a:t>Emotional/</a:t>
            </a:r>
          </a:p>
          <a:p>
            <a:pPr marL="0" lvl="0" indent="0" algn="ctr" rtl="0">
              <a:spcBef>
                <a:spcPts val="600"/>
              </a:spcBef>
              <a:spcAft>
                <a:spcPts val="0"/>
              </a:spcAft>
              <a:buNone/>
            </a:pPr>
            <a:r>
              <a:rPr lang="en-US" b="1" dirty="0"/>
              <a:t>Cognitive Symptoms</a:t>
            </a:r>
          </a:p>
          <a:p>
            <a:pPr marL="285750" indent="-285750"/>
            <a:r>
              <a:rPr lang="en-US" sz="1200" dirty="0"/>
              <a:t>Irritable/ agitated</a:t>
            </a:r>
          </a:p>
          <a:p>
            <a:pPr marL="285750" indent="-285750"/>
            <a:r>
              <a:rPr lang="en-US" sz="1200" dirty="0"/>
              <a:t>Constant worrying/   anxiety</a:t>
            </a:r>
          </a:p>
          <a:p>
            <a:pPr marL="285750" indent="-285750"/>
            <a:r>
              <a:rPr lang="en-US" sz="1200" dirty="0"/>
              <a:t>Poor judgment</a:t>
            </a:r>
          </a:p>
          <a:p>
            <a:pPr marL="285750" indent="-285750"/>
            <a:r>
              <a:rPr lang="en-US" sz="1200" dirty="0"/>
              <a:t>Forgetfulness</a:t>
            </a:r>
          </a:p>
          <a:p>
            <a:pPr marL="285750" indent="-285750"/>
            <a:r>
              <a:rPr lang="en-US" sz="1200" dirty="0"/>
              <a:t>Difficulty focusing</a:t>
            </a:r>
          </a:p>
          <a:p>
            <a:pPr marL="285750" indent="-285750"/>
            <a:r>
              <a:rPr lang="en-US" sz="1200" dirty="0"/>
              <a:t>Avoiding friends/family</a:t>
            </a:r>
          </a:p>
          <a:p>
            <a:pPr marL="285750" indent="-285750"/>
            <a:r>
              <a:rPr lang="en-US" sz="1200" dirty="0"/>
              <a:t>Feeling overwhelmed</a:t>
            </a:r>
          </a:p>
          <a:p>
            <a:pPr marL="285750" indent="-285750"/>
            <a:endParaRPr lang="en-US" sz="1200" dirty="0"/>
          </a:p>
          <a:p>
            <a:pPr marL="285750" indent="-285750"/>
            <a:endParaRPr lang="en-US" b="1" dirty="0"/>
          </a:p>
        </p:txBody>
      </p:sp>
      <p:sp>
        <p:nvSpPr>
          <p:cNvPr id="125" name="Google Shape;125;p21"/>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b="1" dirty="0"/>
              <a:t>Behavi</a:t>
            </a:r>
            <a:r>
              <a:rPr lang="en-US" b="1" dirty="0"/>
              <a:t>oral Symptoms</a:t>
            </a:r>
          </a:p>
          <a:p>
            <a:pPr marL="285750" indent="-285750"/>
            <a:r>
              <a:rPr lang="en-US" sz="1200" dirty="0"/>
              <a:t>Changes in appetite</a:t>
            </a:r>
          </a:p>
          <a:p>
            <a:pPr marL="285750" indent="-285750"/>
            <a:r>
              <a:rPr lang="en-US" sz="1200" dirty="0"/>
              <a:t>Procrastination</a:t>
            </a:r>
          </a:p>
          <a:p>
            <a:pPr marL="285750" indent="-285750"/>
            <a:r>
              <a:rPr lang="en-US" sz="1200" dirty="0"/>
              <a:t>Increased use of substances</a:t>
            </a:r>
          </a:p>
          <a:p>
            <a:pPr marL="285750" indent="-285750"/>
            <a:r>
              <a:rPr lang="en-US" sz="1200" dirty="0"/>
              <a:t>Visible fidgeting</a:t>
            </a:r>
            <a:endParaRPr sz="1200" dirty="0"/>
          </a:p>
        </p:txBody>
      </p:sp>
      <p:sp>
        <p:nvSpPr>
          <p:cNvPr id="2" name="TextBox 1">
            <a:extLst>
              <a:ext uri="{FF2B5EF4-FFF2-40B4-BE49-F238E27FC236}">
                <a16:creationId xmlns:a16="http://schemas.microsoft.com/office/drawing/2014/main" id="{04AF9CF2-C4E7-47BC-8D0A-C2D0277BC311}"/>
              </a:ext>
            </a:extLst>
          </p:cNvPr>
          <p:cNvSpPr txBox="1"/>
          <p:nvPr/>
        </p:nvSpPr>
        <p:spPr>
          <a:xfrm>
            <a:off x="138147" y="4933813"/>
            <a:ext cx="1585398" cy="261610"/>
          </a:xfrm>
          <a:prstGeom prst="rect">
            <a:avLst/>
          </a:prstGeom>
          <a:noFill/>
        </p:spPr>
        <p:txBody>
          <a:bodyPr wrap="square" rtlCol="0">
            <a:spAutoFit/>
          </a:bodyPr>
          <a:lstStyle/>
          <a:p>
            <a:r>
              <a:rPr lang="en-US" sz="1100" dirty="0" err="1"/>
              <a:t>WebMd</a:t>
            </a:r>
            <a:r>
              <a:rPr lang="en-US" sz="1100" dirty="0"/>
              <a:t>,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99000" y="911700"/>
            <a:ext cx="1562419" cy="2854055"/>
          </a:xfrm>
        </p:spPr>
        <p:txBody>
          <a:bodyPr/>
          <a:lstStyle/>
          <a:p>
            <a:r>
              <a:rPr lang="en-US" dirty="0" smtClean="0"/>
              <a:t>Negative Ways Teens Deal with Stress</a:t>
            </a:r>
            <a:endParaRPr lang="en-US" dirty="0"/>
          </a:p>
        </p:txBody>
      </p:sp>
      <p:sp>
        <p:nvSpPr>
          <p:cNvPr id="11" name="Text Placeholder 10"/>
          <p:cNvSpPr>
            <a:spLocks noGrp="1"/>
          </p:cNvSpPr>
          <p:nvPr>
            <p:ph type="body" idx="1"/>
          </p:nvPr>
        </p:nvSpPr>
        <p:spPr>
          <a:xfrm>
            <a:off x="3057744" y="805325"/>
            <a:ext cx="2250300" cy="3540600"/>
          </a:xfrm>
        </p:spPr>
        <p:txBody>
          <a:bodyPr/>
          <a:lstStyle/>
          <a:p>
            <a:pPr marL="228600" lvl="0" indent="-228600">
              <a:lnSpc>
                <a:spcPct val="110000"/>
              </a:lnSpc>
              <a:spcBef>
                <a:spcPts val="700"/>
              </a:spcBef>
              <a:buClr>
                <a:srgbClr val="0B082E"/>
              </a:buClr>
              <a:buSzTx/>
              <a:buFont typeface="Arial" panose="020B0604020202020204" pitchFamily="34" charset="0"/>
              <a:buChar char="•"/>
            </a:pPr>
            <a:r>
              <a:rPr lang="en-US" altLang="en-US" kern="1200" dirty="0">
                <a:solidFill>
                  <a:prstClr val="black">
                    <a:lumMod val="65000"/>
                    <a:lumOff val="35000"/>
                  </a:prstClr>
                </a:solidFill>
                <a:latin typeface="Gill Sans MT" panose="020B0502020104020203"/>
                <a:ea typeface="+mn-ea"/>
                <a:cs typeface="+mn-cs"/>
              </a:rPr>
              <a:t>Self-medicating </a:t>
            </a:r>
          </a:p>
          <a:p>
            <a:pPr marL="228600" lvl="0" indent="-228600">
              <a:lnSpc>
                <a:spcPct val="110000"/>
              </a:lnSpc>
              <a:spcBef>
                <a:spcPts val="700"/>
              </a:spcBef>
              <a:buClr>
                <a:srgbClr val="0B082E"/>
              </a:buClr>
              <a:buSzTx/>
              <a:buFont typeface="Arial" panose="020B0604020202020204" pitchFamily="34" charset="0"/>
              <a:buChar char="•"/>
            </a:pPr>
            <a:r>
              <a:rPr lang="en-US" altLang="en-US" kern="1200" dirty="0">
                <a:solidFill>
                  <a:prstClr val="black">
                    <a:lumMod val="65000"/>
                    <a:lumOff val="35000"/>
                  </a:prstClr>
                </a:solidFill>
                <a:latin typeface="Gill Sans MT" panose="020B0502020104020203"/>
                <a:ea typeface="+mn-ea"/>
                <a:cs typeface="+mn-cs"/>
              </a:rPr>
              <a:t>Using drugs or alcohol</a:t>
            </a:r>
          </a:p>
          <a:p>
            <a:pPr marL="228600" lvl="0" indent="-228600">
              <a:lnSpc>
                <a:spcPct val="110000"/>
              </a:lnSpc>
              <a:spcBef>
                <a:spcPts val="700"/>
              </a:spcBef>
              <a:buClr>
                <a:srgbClr val="0B082E"/>
              </a:buClr>
              <a:buSzTx/>
              <a:buFont typeface="Arial" panose="020B0604020202020204" pitchFamily="34" charset="0"/>
              <a:buChar char="•"/>
            </a:pPr>
            <a:r>
              <a:rPr lang="en-US" altLang="en-US" kern="1200" dirty="0">
                <a:solidFill>
                  <a:prstClr val="black">
                    <a:lumMod val="65000"/>
                    <a:lumOff val="35000"/>
                  </a:prstClr>
                </a:solidFill>
                <a:latin typeface="Gill Sans MT" panose="020B0502020104020203"/>
                <a:ea typeface="+mn-ea"/>
                <a:cs typeface="+mn-cs"/>
              </a:rPr>
              <a:t>Self-injury  </a:t>
            </a:r>
          </a:p>
          <a:p>
            <a:pPr marL="228600" lvl="0" indent="-228600">
              <a:lnSpc>
                <a:spcPct val="110000"/>
              </a:lnSpc>
              <a:spcBef>
                <a:spcPts val="700"/>
              </a:spcBef>
              <a:buClr>
                <a:srgbClr val="0B082E"/>
              </a:buClr>
              <a:buSzTx/>
              <a:buFont typeface="Arial" panose="020B0604020202020204" pitchFamily="34" charset="0"/>
              <a:buChar char="•"/>
            </a:pPr>
            <a:r>
              <a:rPr lang="en-US" altLang="en-US" kern="1200" dirty="0">
                <a:solidFill>
                  <a:prstClr val="black">
                    <a:lumMod val="65000"/>
                    <a:lumOff val="35000"/>
                  </a:prstClr>
                </a:solidFill>
                <a:latin typeface="Gill Sans MT" panose="020B0502020104020203"/>
                <a:ea typeface="+mn-ea"/>
                <a:cs typeface="+mn-cs"/>
              </a:rPr>
              <a:t>Avoidance</a:t>
            </a:r>
          </a:p>
          <a:p>
            <a:pPr marL="228600" lvl="0" indent="-228600">
              <a:lnSpc>
                <a:spcPct val="110000"/>
              </a:lnSpc>
              <a:spcBef>
                <a:spcPts val="700"/>
              </a:spcBef>
              <a:buClr>
                <a:srgbClr val="0B082E"/>
              </a:buClr>
              <a:buSzTx/>
              <a:buFont typeface="Arial" panose="020B0604020202020204" pitchFamily="34" charset="0"/>
              <a:buChar char="•"/>
            </a:pPr>
            <a:r>
              <a:rPr lang="en-US" altLang="en-US" kern="1200" dirty="0">
                <a:solidFill>
                  <a:prstClr val="black">
                    <a:lumMod val="65000"/>
                    <a:lumOff val="35000"/>
                  </a:prstClr>
                </a:solidFill>
                <a:latin typeface="Gill Sans MT" panose="020B0502020104020203"/>
                <a:ea typeface="+mn-ea"/>
                <a:cs typeface="+mn-cs"/>
              </a:rPr>
              <a:t>Procrastination</a:t>
            </a:r>
          </a:p>
          <a:p>
            <a:pPr marL="228600" lvl="0" indent="-228600">
              <a:lnSpc>
                <a:spcPct val="110000"/>
              </a:lnSpc>
              <a:spcBef>
                <a:spcPts val="700"/>
              </a:spcBef>
              <a:buClr>
                <a:srgbClr val="0B082E"/>
              </a:buClr>
              <a:buSzTx/>
              <a:buFont typeface="Arial" panose="020B0604020202020204" pitchFamily="34" charset="0"/>
              <a:buChar char="•"/>
            </a:pPr>
            <a:r>
              <a:rPr lang="en-US" altLang="en-US" kern="1200" dirty="0">
                <a:solidFill>
                  <a:prstClr val="black">
                    <a:lumMod val="65000"/>
                    <a:lumOff val="35000"/>
                  </a:prstClr>
                </a:solidFill>
                <a:latin typeface="Gill Sans MT" panose="020B0502020104020203"/>
                <a:ea typeface="+mn-ea"/>
                <a:cs typeface="+mn-cs"/>
              </a:rPr>
              <a:t>Over preforming </a:t>
            </a:r>
          </a:p>
          <a:p>
            <a:endParaRPr lang="en-US" dirty="0"/>
          </a:p>
        </p:txBody>
      </p:sp>
      <p:pic>
        <p:nvPicPr>
          <p:cNvPr id="13" name="Picture 12"/>
          <p:cNvPicPr>
            <a:picLocks noChangeAspect="1"/>
          </p:cNvPicPr>
          <p:nvPr/>
        </p:nvPicPr>
        <p:blipFill>
          <a:blip r:embed="rId2"/>
          <a:stretch>
            <a:fillRect/>
          </a:stretch>
        </p:blipFill>
        <p:spPr>
          <a:xfrm>
            <a:off x="4886633" y="805324"/>
            <a:ext cx="4137402" cy="3540601"/>
          </a:xfrm>
          <a:prstGeom prst="rect">
            <a:avLst/>
          </a:prstGeom>
        </p:spPr>
      </p:pic>
      <p:sp>
        <p:nvSpPr>
          <p:cNvPr id="12" name="Text Placeholder 11"/>
          <p:cNvSpPr>
            <a:spLocks noGrp="1"/>
          </p:cNvSpPr>
          <p:nvPr>
            <p:ph type="body" idx="2"/>
          </p:nvPr>
        </p:nvSpPr>
        <p:spPr>
          <a:xfrm>
            <a:off x="4886633" y="805325"/>
            <a:ext cx="3800292" cy="3540600"/>
          </a:xfrm>
        </p:spPr>
        <p:txBody>
          <a:bodyPr/>
          <a:lstStyle/>
          <a:p>
            <a:endParaRPr lang="en-US" dirty="0"/>
          </a:p>
        </p:txBody>
      </p:sp>
    </p:spTree>
    <p:extLst>
      <p:ext uri="{BB962C8B-B14F-4D97-AF65-F5344CB8AC3E}">
        <p14:creationId xmlns:p14="http://schemas.microsoft.com/office/powerpoint/2010/main" val="320948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Identifying Stressors</a:t>
            </a:r>
            <a:endParaRPr lang="en-US" dirty="0"/>
          </a:p>
        </p:txBody>
      </p:sp>
      <p:sp>
        <p:nvSpPr>
          <p:cNvPr id="6" name="Text Placeholder 5"/>
          <p:cNvSpPr>
            <a:spLocks noGrp="1"/>
          </p:cNvSpPr>
          <p:nvPr>
            <p:ph type="body" idx="1"/>
          </p:nvPr>
        </p:nvSpPr>
        <p:spPr/>
        <p:txBody>
          <a:bodyPr/>
          <a:lstStyle/>
          <a:p>
            <a:pPr marL="139700" indent="0" eaLnBrk="1" hangingPunct="1">
              <a:lnSpc>
                <a:spcPct val="90000"/>
              </a:lnSpc>
              <a:buNone/>
            </a:pPr>
            <a:r>
              <a:rPr lang="en-CA" altLang="en-US" sz="1600" dirty="0"/>
              <a:t>Situations that make you feel stress are called </a:t>
            </a:r>
            <a:r>
              <a:rPr lang="en-CA" altLang="en-US" sz="1600" b="1" dirty="0"/>
              <a:t>stressors</a:t>
            </a:r>
          </a:p>
          <a:p>
            <a:endParaRPr lang="en-US" dirty="0"/>
          </a:p>
        </p:txBody>
      </p:sp>
      <p:sp>
        <p:nvSpPr>
          <p:cNvPr id="7" name="Text Placeholder 6"/>
          <p:cNvSpPr>
            <a:spLocks noGrp="1"/>
          </p:cNvSpPr>
          <p:nvPr>
            <p:ph type="body" idx="2"/>
          </p:nvPr>
        </p:nvSpPr>
        <p:spPr/>
        <p:txBody>
          <a:bodyPr/>
          <a:lstStyle/>
          <a:p>
            <a:pPr marL="139700" indent="0" eaLnBrk="1" hangingPunct="1">
              <a:lnSpc>
                <a:spcPct val="90000"/>
              </a:lnSpc>
              <a:buNone/>
            </a:pPr>
            <a:r>
              <a:rPr lang="en-CA" altLang="en-US" sz="1600" dirty="0" smtClean="0"/>
              <a:t>Not </a:t>
            </a:r>
            <a:r>
              <a:rPr lang="en-CA" altLang="en-US" sz="1600" dirty="0"/>
              <a:t>everyone reacts the same way to the same </a:t>
            </a:r>
            <a:r>
              <a:rPr lang="en-CA" altLang="en-US" sz="1600" dirty="0" smtClean="0"/>
              <a:t>stressors</a:t>
            </a:r>
          </a:p>
          <a:p>
            <a:pPr marL="139700" indent="0" eaLnBrk="1" hangingPunct="1">
              <a:lnSpc>
                <a:spcPct val="90000"/>
              </a:lnSpc>
              <a:buNone/>
            </a:pPr>
            <a:endParaRPr lang="en-CA" altLang="en-US" sz="1600" dirty="0" smtClean="0"/>
          </a:p>
          <a:p>
            <a:pPr marL="139700" indent="0" eaLnBrk="1" hangingPunct="1">
              <a:lnSpc>
                <a:spcPct val="90000"/>
              </a:lnSpc>
              <a:buNone/>
            </a:pPr>
            <a:r>
              <a:rPr lang="en-CA" altLang="en-US" sz="1600" dirty="0" smtClean="0"/>
              <a:t>Recognize your Stressors to help control your stress!</a:t>
            </a:r>
            <a:endParaRPr lang="en-CA" altLang="en-US" sz="1600" dirty="0"/>
          </a:p>
          <a:p>
            <a:endParaRPr lang="en-US" dirty="0"/>
          </a:p>
        </p:txBody>
      </p:sp>
      <p:sp>
        <p:nvSpPr>
          <p:cNvPr id="8" name="Text Placeholder 7"/>
          <p:cNvSpPr>
            <a:spLocks noGrp="1"/>
          </p:cNvSpPr>
          <p:nvPr>
            <p:ph type="body" idx="3"/>
          </p:nvPr>
        </p:nvSpPr>
        <p:spPr>
          <a:xfrm>
            <a:off x="7205229" y="491613"/>
            <a:ext cx="1481700" cy="3846712"/>
          </a:xfrm>
        </p:spPr>
        <p:txBody>
          <a:bodyPr/>
          <a:lstStyle/>
          <a:p>
            <a:pPr marL="139700" indent="0">
              <a:buNone/>
            </a:pPr>
            <a:r>
              <a:rPr lang="en-CA" altLang="en-US" b="1" dirty="0"/>
              <a:t>Take a moment to think about what type of day you have had?  How many stressors – mild or major have you encountered today?</a:t>
            </a:r>
          </a:p>
          <a:p>
            <a:endParaRPr lang="en-US" dirty="0"/>
          </a:p>
        </p:txBody>
      </p:sp>
    </p:spTree>
    <p:extLst>
      <p:ext uri="{BB962C8B-B14F-4D97-AF65-F5344CB8AC3E}">
        <p14:creationId xmlns:p14="http://schemas.microsoft.com/office/powerpoint/2010/main" val="108383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Expect Stress</a:t>
            </a:r>
            <a:endParaRPr lang="en-US" dirty="0"/>
          </a:p>
        </p:txBody>
      </p:sp>
      <p:sp>
        <p:nvSpPr>
          <p:cNvPr id="4" name="Text Placeholder 3"/>
          <p:cNvSpPr>
            <a:spLocks noGrp="1"/>
          </p:cNvSpPr>
          <p:nvPr>
            <p:ph type="body" idx="1"/>
          </p:nvPr>
        </p:nvSpPr>
        <p:spPr/>
        <p:txBody>
          <a:bodyPr/>
          <a:lstStyle/>
          <a:p>
            <a:r>
              <a:rPr lang="en-US" b="1" dirty="0"/>
              <a:t>stress is a given, but being stressed-out is optional</a:t>
            </a:r>
            <a:r>
              <a:rPr lang="en-US" b="1" dirty="0" smtClean="0"/>
              <a:t>.</a:t>
            </a:r>
          </a:p>
          <a:p>
            <a:endParaRPr lang="en-US" dirty="0"/>
          </a:p>
        </p:txBody>
      </p:sp>
    </p:spTree>
    <p:extLst>
      <p:ext uri="{BB962C8B-B14F-4D97-AF65-F5344CB8AC3E}">
        <p14:creationId xmlns:p14="http://schemas.microsoft.com/office/powerpoint/2010/main" val="400279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200" dirty="0"/>
              <a:t>What is Mindfulness?</a:t>
            </a:r>
            <a:endParaRPr sz="2200" dirty="0"/>
          </a:p>
        </p:txBody>
      </p:sp>
      <p:sp>
        <p:nvSpPr>
          <p:cNvPr id="68" name="Google Shape;68;p14"/>
          <p:cNvSpPr txBox="1">
            <a:spLocks noGrp="1"/>
          </p:cNvSpPr>
          <p:nvPr>
            <p:ph type="body" idx="2"/>
          </p:nvPr>
        </p:nvSpPr>
        <p:spPr>
          <a:xfrm>
            <a:off x="6436624" y="740928"/>
            <a:ext cx="2536337" cy="4686265"/>
          </a:xfrm>
          <a:prstGeom prst="rect">
            <a:avLst/>
          </a:prstGeom>
        </p:spPr>
        <p:txBody>
          <a:bodyPr spcFirstLastPara="1" wrap="square" lIns="0" tIns="0" rIns="0" bIns="0" anchor="t" anchorCtr="0">
            <a:noAutofit/>
          </a:bodyPr>
          <a:lstStyle/>
          <a:p>
            <a:pPr marL="0" lvl="0" indent="0" algn="l" rtl="0">
              <a:lnSpc>
                <a:spcPct val="100000"/>
              </a:lnSpc>
              <a:spcBef>
                <a:spcPts val="1000"/>
              </a:spcBef>
              <a:spcAft>
                <a:spcPts val="1000"/>
              </a:spcAft>
              <a:buClr>
                <a:schemeClr val="dk1"/>
              </a:buClr>
              <a:buSzPts val="1100"/>
              <a:buFont typeface="Arial"/>
              <a:buNone/>
            </a:pPr>
            <a:r>
              <a:rPr lang="en-US" sz="1200" b="1" dirty="0">
                <a:solidFill>
                  <a:schemeClr val="tx2">
                    <a:lumMod val="10000"/>
                  </a:schemeClr>
                </a:solidFill>
              </a:rPr>
              <a:t>Benefits:</a:t>
            </a:r>
          </a:p>
          <a:p>
            <a:pPr marL="171450" indent="-171450">
              <a:lnSpc>
                <a:spcPct val="100000"/>
              </a:lnSpc>
              <a:spcBef>
                <a:spcPts val="1000"/>
              </a:spcBef>
              <a:spcAft>
                <a:spcPts val="1000"/>
              </a:spcAft>
              <a:buClr>
                <a:schemeClr val="dk1"/>
              </a:buClr>
              <a:buSzPts val="1100"/>
            </a:pPr>
            <a:r>
              <a:rPr lang="en-US" sz="1100" dirty="0">
                <a:solidFill>
                  <a:schemeClr val="tx2">
                    <a:lumMod val="10000"/>
                  </a:schemeClr>
                </a:solidFill>
              </a:rPr>
              <a:t>Increased empathy and compassion</a:t>
            </a:r>
          </a:p>
          <a:p>
            <a:pPr marL="171450" indent="-171450">
              <a:lnSpc>
                <a:spcPct val="100000"/>
              </a:lnSpc>
              <a:spcBef>
                <a:spcPts val="1000"/>
              </a:spcBef>
              <a:spcAft>
                <a:spcPts val="1000"/>
              </a:spcAft>
              <a:buClr>
                <a:schemeClr val="dk1"/>
              </a:buClr>
              <a:buSzPts val="1100"/>
            </a:pPr>
            <a:r>
              <a:rPr lang="en-US" sz="1100" dirty="0">
                <a:solidFill>
                  <a:schemeClr val="tx2">
                    <a:lumMod val="10000"/>
                  </a:schemeClr>
                </a:solidFill>
              </a:rPr>
              <a:t>Improved immune functioning</a:t>
            </a:r>
          </a:p>
          <a:p>
            <a:pPr marL="171450" indent="-171450">
              <a:lnSpc>
                <a:spcPct val="100000"/>
              </a:lnSpc>
              <a:spcBef>
                <a:spcPts val="1000"/>
              </a:spcBef>
              <a:spcAft>
                <a:spcPts val="1000"/>
              </a:spcAft>
              <a:buClr>
                <a:schemeClr val="dk1"/>
              </a:buClr>
              <a:buSzPts val="1100"/>
            </a:pPr>
            <a:r>
              <a:rPr lang="en-US" sz="1100" dirty="0">
                <a:solidFill>
                  <a:schemeClr val="tx2">
                    <a:lumMod val="10000"/>
                  </a:schemeClr>
                </a:solidFill>
              </a:rPr>
              <a:t>Increased happiness and optimism</a:t>
            </a:r>
          </a:p>
          <a:p>
            <a:pPr marL="171450" indent="-171450">
              <a:lnSpc>
                <a:spcPct val="100000"/>
              </a:lnSpc>
              <a:spcBef>
                <a:spcPts val="1000"/>
              </a:spcBef>
              <a:spcAft>
                <a:spcPts val="1000"/>
              </a:spcAft>
              <a:buClr>
                <a:schemeClr val="dk1"/>
              </a:buClr>
              <a:buSzPts val="1100"/>
            </a:pPr>
            <a:r>
              <a:rPr lang="en-US" sz="1100" dirty="0">
                <a:solidFill>
                  <a:schemeClr val="tx2">
                    <a:lumMod val="10000"/>
                  </a:schemeClr>
                </a:solidFill>
              </a:rPr>
              <a:t>Improved sleep</a:t>
            </a:r>
          </a:p>
          <a:p>
            <a:pPr marL="171450" indent="-171450">
              <a:lnSpc>
                <a:spcPct val="100000"/>
              </a:lnSpc>
              <a:spcBef>
                <a:spcPts val="1000"/>
              </a:spcBef>
              <a:spcAft>
                <a:spcPts val="1000"/>
              </a:spcAft>
              <a:buClr>
                <a:schemeClr val="dk1"/>
              </a:buClr>
              <a:buSzPts val="1100"/>
            </a:pPr>
            <a:r>
              <a:rPr lang="en-US" sz="1100" dirty="0">
                <a:solidFill>
                  <a:schemeClr val="tx2">
                    <a:lumMod val="10000"/>
                  </a:schemeClr>
                </a:solidFill>
              </a:rPr>
              <a:t>Greater focus and concentration</a:t>
            </a:r>
          </a:p>
          <a:p>
            <a:pPr marL="171450" indent="-171450">
              <a:lnSpc>
                <a:spcPct val="100000"/>
              </a:lnSpc>
              <a:spcBef>
                <a:spcPts val="1000"/>
              </a:spcBef>
              <a:spcAft>
                <a:spcPts val="1000"/>
              </a:spcAft>
              <a:buClr>
                <a:schemeClr val="dk1"/>
              </a:buClr>
              <a:buSzPts val="1100"/>
            </a:pPr>
            <a:r>
              <a:rPr lang="en-US" sz="1100" dirty="0">
                <a:solidFill>
                  <a:schemeClr val="tx2">
                    <a:lumMod val="10000"/>
                  </a:schemeClr>
                </a:solidFill>
              </a:rPr>
              <a:t>Reduced stress and anxiety</a:t>
            </a:r>
            <a:endParaRPr sz="1100" dirty="0">
              <a:solidFill>
                <a:schemeClr val="tx2">
                  <a:lumMod val="10000"/>
                </a:schemeClr>
              </a:solidFill>
            </a:endParaRPr>
          </a:p>
        </p:txBody>
      </p:sp>
      <p:sp>
        <p:nvSpPr>
          <p:cNvPr id="69" name="Google Shape;69;p14"/>
          <p:cNvSpPr txBox="1">
            <a:spLocks noGrp="1"/>
          </p:cNvSpPr>
          <p:nvPr>
            <p:ph type="body" idx="1"/>
          </p:nvPr>
        </p:nvSpPr>
        <p:spPr>
          <a:xfrm>
            <a:off x="3637864" y="805325"/>
            <a:ext cx="2670837" cy="3540600"/>
          </a:xfrm>
          <a:prstGeom prst="rect">
            <a:avLst/>
          </a:prstGeom>
        </p:spPr>
        <p:txBody>
          <a:bodyPr spcFirstLastPara="1" wrap="square" lIns="0" tIns="0" rIns="0" bIns="0" anchor="t" anchorCtr="0">
            <a:noAutofit/>
          </a:bodyPr>
          <a:lstStyle/>
          <a:p>
            <a:pPr marL="0" lvl="0" indent="0">
              <a:buClr>
                <a:schemeClr val="dk1"/>
              </a:buClr>
              <a:buSzPts val="1100"/>
              <a:buNone/>
            </a:pPr>
            <a:r>
              <a:rPr lang="en-US" sz="1200" b="1" i="1" dirty="0"/>
              <a:t>“</a:t>
            </a:r>
            <a:r>
              <a:rPr lang="en-US" sz="1200" b="1" i="1" dirty="0">
                <a:solidFill>
                  <a:schemeClr val="tx2">
                    <a:lumMod val="10000"/>
                  </a:schemeClr>
                </a:solidFill>
              </a:rPr>
              <a:t>Mindfulness-Based Stress Reduction (MBSR)</a:t>
            </a:r>
            <a:r>
              <a:rPr lang="en-US" sz="1200" i="1" dirty="0">
                <a:solidFill>
                  <a:schemeClr val="tx2">
                    <a:lumMod val="10000"/>
                  </a:schemeClr>
                </a:solidFill>
              </a:rPr>
              <a:t> </a:t>
            </a:r>
            <a:r>
              <a:rPr lang="en-US" sz="1100" i="1" dirty="0">
                <a:solidFill>
                  <a:schemeClr val="tx2">
                    <a:lumMod val="10000"/>
                  </a:schemeClr>
                </a:solidFill>
              </a:rPr>
              <a:t>is a blend of meditation, body awareness, and yoga: learning through practice and study how your body handles (and can resolve) stress neurologically” (Palouse Mindfulness, 2019).</a:t>
            </a:r>
          </a:p>
          <a:p>
            <a:pPr marL="171450" indent="-171450">
              <a:buClr>
                <a:schemeClr val="dk1"/>
              </a:buClr>
              <a:buSzPts val="1100"/>
            </a:pPr>
            <a:r>
              <a:rPr lang="en-US" sz="1100" i="1" dirty="0">
                <a:solidFill>
                  <a:schemeClr val="tx2">
                    <a:lumMod val="10000"/>
                  </a:schemeClr>
                </a:solidFill>
              </a:rPr>
              <a:t>Essentially, mindfulness uses various techniques to pay attention to the present moment with curiosity &amp; without judgment</a:t>
            </a:r>
          </a:p>
          <a:p>
            <a:pPr marL="171450" indent="-171450">
              <a:buClr>
                <a:schemeClr val="dk1"/>
              </a:buClr>
              <a:buSzPts val="1100"/>
            </a:pPr>
            <a:r>
              <a:rPr lang="en-US" sz="1100" i="1" dirty="0">
                <a:solidFill>
                  <a:schemeClr val="tx2">
                    <a:lumMod val="10000"/>
                  </a:schemeClr>
                </a:solidFill>
              </a:rPr>
              <a:t>Bringing mindfulness into our daily activities as well so we are living in the present moment day to day</a:t>
            </a:r>
          </a:p>
          <a:p>
            <a:pPr marL="171450" indent="-171450">
              <a:buClr>
                <a:schemeClr val="dk1"/>
              </a:buClr>
              <a:buSzPts val="1100"/>
            </a:pPr>
            <a:endParaRPr sz="1100" dirty="0"/>
          </a:p>
        </p:txBody>
      </p:sp>
      <p:sp>
        <p:nvSpPr>
          <p:cNvPr id="6" name="TextBox 5">
            <a:extLst>
              <a:ext uri="{FF2B5EF4-FFF2-40B4-BE49-F238E27FC236}">
                <a16:creationId xmlns:a16="http://schemas.microsoft.com/office/drawing/2014/main" id="{750D8870-39A8-4922-BD11-8D368D2408E7}"/>
              </a:ext>
            </a:extLst>
          </p:cNvPr>
          <p:cNvSpPr txBox="1"/>
          <p:nvPr/>
        </p:nvSpPr>
        <p:spPr>
          <a:xfrm>
            <a:off x="6387644" y="4864464"/>
            <a:ext cx="2828720" cy="215444"/>
          </a:xfrm>
          <a:prstGeom prst="rect">
            <a:avLst/>
          </a:prstGeom>
          <a:noFill/>
        </p:spPr>
        <p:txBody>
          <a:bodyPr wrap="square" rtlCol="0">
            <a:spAutoFit/>
          </a:bodyPr>
          <a:lstStyle/>
          <a:p>
            <a:r>
              <a:rPr lang="en-US" sz="800" dirty="0"/>
              <a:t>Palouse Mindfulness, n.d.; BrilliantMindfulness.com, 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10;Why Mindfulness Matters: Research Findings&#10;Academic&#10;• Improvements in&#10;cognitive performance,&#10;school self-concept, and&#10;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19" y="412955"/>
            <a:ext cx="8298426" cy="435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18398"/>
      </p:ext>
    </p:extLst>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9035</TotalTime>
  <Words>1679</Words>
  <Application>Microsoft Office PowerPoint</Application>
  <PresentationFormat>On-screen Show (16:9)</PresentationFormat>
  <Paragraphs>154</Paragraphs>
  <Slides>24</Slides>
  <Notes>17</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Montserrat Light</vt:lpstr>
      <vt:lpstr>Montserrat</vt:lpstr>
      <vt:lpstr>Trebuchet MS</vt:lpstr>
      <vt:lpstr>Montserrat ExtraBold</vt:lpstr>
      <vt:lpstr>Gill Sans MT</vt:lpstr>
      <vt:lpstr>Arial</vt:lpstr>
      <vt:lpstr>Juliet template</vt:lpstr>
      <vt:lpstr>Mindfulness &amp; Stress Reduction</vt:lpstr>
      <vt:lpstr>PowerPoint Presentation</vt:lpstr>
      <vt:lpstr>What is Stress?</vt:lpstr>
      <vt:lpstr>Now, what is stress? Or, how can we notice it?</vt:lpstr>
      <vt:lpstr>Negative Ways Teens Deal with Stress</vt:lpstr>
      <vt:lpstr>Identifying Stressors</vt:lpstr>
      <vt:lpstr>Expect Stress</vt:lpstr>
      <vt:lpstr>What is Mindfulness?</vt:lpstr>
      <vt:lpstr>PowerPoint Presentation</vt:lpstr>
      <vt:lpstr>PowerPoint Presentation</vt:lpstr>
      <vt:lpstr>PowerPoint Presentation</vt:lpstr>
      <vt:lpstr>Mindfulness Doesn’t have to be complicated </vt:lpstr>
      <vt:lpstr>PowerPoint Presentation</vt:lpstr>
      <vt:lpstr>Other areas to be mindful in </vt:lpstr>
      <vt:lpstr>How do I practice?</vt:lpstr>
      <vt:lpstr>PowerPoint Presentation</vt:lpstr>
      <vt:lpstr>LET’S PRACTICE</vt:lpstr>
      <vt:lpstr>PowerPoint Presentation</vt:lpstr>
      <vt:lpstr>PowerPoint Presentation</vt:lpstr>
      <vt:lpstr>6 Things to ask yourself everyday</vt:lpstr>
      <vt:lpstr>PowerPoint Presentation</vt:lpstr>
      <vt:lpstr>THANKS!</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&amp; Stress Reduction</dc:title>
  <dc:creator>jamie novotny</dc:creator>
  <cp:lastModifiedBy>Haddad, Julianne</cp:lastModifiedBy>
  <cp:revision>39</cp:revision>
  <dcterms:modified xsi:type="dcterms:W3CDTF">2020-09-08T16:51:47Z</dcterms:modified>
</cp:coreProperties>
</file>